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76" r:id="rId3"/>
    <p:sldId id="297" r:id="rId4"/>
    <p:sldId id="282" r:id="rId5"/>
    <p:sldId id="296" r:id="rId6"/>
    <p:sldId id="258" r:id="rId7"/>
    <p:sldId id="290" r:id="rId8"/>
    <p:sldId id="266" r:id="rId9"/>
    <p:sldId id="291" r:id="rId10"/>
    <p:sldId id="289" r:id="rId11"/>
    <p:sldId id="284" r:id="rId12"/>
    <p:sldId id="259" r:id="rId13"/>
    <p:sldId id="264" r:id="rId14"/>
    <p:sldId id="265" r:id="rId15"/>
    <p:sldId id="295" r:id="rId16"/>
    <p:sldId id="285" r:id="rId17"/>
    <p:sldId id="260" r:id="rId18"/>
    <p:sldId id="270" r:id="rId19"/>
    <p:sldId id="281" r:id="rId20"/>
    <p:sldId id="286" r:id="rId21"/>
    <p:sldId id="292" r:id="rId22"/>
    <p:sldId id="262" r:id="rId23"/>
    <p:sldId id="288" r:id="rId24"/>
    <p:sldId id="268" r:id="rId25"/>
    <p:sldId id="293" r:id="rId26"/>
    <p:sldId id="29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A1A"/>
    <a:srgbClr val="FFC2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9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C920A3-91E8-CC49-81D2-ED9586947D71}" type="datetimeFigureOut">
              <a:rPr lang="en-US" smtClean="0"/>
              <a:pPr/>
              <a:t>4/6/17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B53CC1-435F-FE43-9B21-56EBAA2F8CBF}" type="slidenum">
              <a:rPr lang="en-US" smtClean="0"/>
              <a:pPr/>
              <a:t>‹#›</a:t>
            </a:fld>
            <a:endParaRPr lang="en-US"/>
          </a:p>
        </p:txBody>
      </p:sp>
    </p:spTree>
    <p:extLst>
      <p:ext uri="{BB962C8B-B14F-4D97-AF65-F5344CB8AC3E}">
        <p14:creationId xmlns:p14="http://schemas.microsoft.com/office/powerpoint/2010/main" val="33896759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53CC1-435F-FE43-9B21-56EBAA2F8CBF}" type="slidenum">
              <a:rPr lang="en-US" smtClean="0"/>
              <a:pPr/>
              <a:t>1</a:t>
            </a:fld>
            <a:endParaRPr lang="en-US"/>
          </a:p>
        </p:txBody>
      </p:sp>
    </p:spTree>
    <p:extLst>
      <p:ext uri="{BB962C8B-B14F-4D97-AF65-F5344CB8AC3E}">
        <p14:creationId xmlns:p14="http://schemas.microsoft.com/office/powerpoint/2010/main" val="341503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we have Fayalite</a:t>
            </a:r>
            <a:r>
              <a:rPr lang="en-US" sz="1200" kern="1200" baseline="0" dirty="0" smtClean="0">
                <a:solidFill>
                  <a:schemeClr val="tx1"/>
                </a:solidFill>
                <a:effectLst/>
                <a:latin typeface="+mn-lt"/>
                <a:ea typeface="+mn-ea"/>
                <a:cs typeface="+mn-cs"/>
              </a:rPr>
              <a:t> and olivine pyroxene ratio plotted for ordinary chondrites from the laboratory measurements and spectrally derived values of the same for our two asteroids. As you can see they are falling in the H chondrite box.</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Error bars, same errors because they has same BI center values, thus the calculation was the same.</a:t>
            </a:r>
            <a:endParaRPr lang="en-US" dirty="0"/>
          </a:p>
        </p:txBody>
      </p:sp>
      <p:sp>
        <p:nvSpPr>
          <p:cNvPr id="4" name="Slide Number Placeholder 3"/>
          <p:cNvSpPr>
            <a:spLocks noGrp="1"/>
          </p:cNvSpPr>
          <p:nvPr>
            <p:ph type="sldNum" sz="quarter" idx="10"/>
          </p:nvPr>
        </p:nvSpPr>
        <p:spPr/>
        <p:txBody>
          <a:bodyPr/>
          <a:lstStyle/>
          <a:p>
            <a:fld id="{A7B53CC1-435F-FE43-9B21-56EBAA2F8CBF}" type="slidenum">
              <a:rPr lang="en-US" smtClean="0"/>
              <a:pPr/>
              <a:t>13</a:t>
            </a:fld>
            <a:endParaRPr lang="en-US"/>
          </a:p>
        </p:txBody>
      </p:sp>
    </p:spTree>
    <p:extLst>
      <p:ext uri="{BB962C8B-B14F-4D97-AF65-F5344CB8AC3E}">
        <p14:creationId xmlns:p14="http://schemas.microsoft.com/office/powerpoint/2010/main" val="68446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we have Fayalite</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Ferrosillite</a:t>
            </a:r>
            <a:r>
              <a:rPr lang="en-US" sz="1200" kern="1200" baseline="0" dirty="0" smtClean="0">
                <a:solidFill>
                  <a:schemeClr val="tx1"/>
                </a:solidFill>
                <a:effectLst/>
                <a:latin typeface="+mn-lt"/>
                <a:ea typeface="+mn-ea"/>
                <a:cs typeface="+mn-cs"/>
              </a:rPr>
              <a:t> plotted for ordinary chondrites from the lab and spectrally derived values of the same for our two asteroids. As you can see they are falling in the H chondrite box. The error bar on the top right are the uncertainties in the </a:t>
            </a:r>
            <a:r>
              <a:rPr lang="en-US" sz="1200" kern="1200" baseline="0" dirty="0" err="1" smtClean="0">
                <a:solidFill>
                  <a:schemeClr val="tx1"/>
                </a:solidFill>
                <a:effectLst/>
                <a:latin typeface="+mn-lt"/>
                <a:ea typeface="+mn-ea"/>
                <a:cs typeface="+mn-cs"/>
              </a:rPr>
              <a:t>Fa</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Fs</a:t>
            </a:r>
            <a:r>
              <a:rPr lang="en-US" sz="1200" kern="1200" baseline="0" dirty="0" smtClean="0">
                <a:solidFill>
                  <a:schemeClr val="tx1"/>
                </a:solidFill>
                <a:effectLst/>
                <a:latin typeface="+mn-lt"/>
                <a:ea typeface="+mn-ea"/>
                <a:cs typeface="+mn-cs"/>
              </a:rPr>
              <a:t> estimates for the asteroid from Dunn equations. </a:t>
            </a:r>
            <a:endParaRPr lang="en-US" dirty="0"/>
          </a:p>
        </p:txBody>
      </p:sp>
      <p:sp>
        <p:nvSpPr>
          <p:cNvPr id="4" name="Slide Number Placeholder 3"/>
          <p:cNvSpPr>
            <a:spLocks noGrp="1"/>
          </p:cNvSpPr>
          <p:nvPr>
            <p:ph type="sldNum" sz="quarter" idx="10"/>
          </p:nvPr>
        </p:nvSpPr>
        <p:spPr/>
        <p:txBody>
          <a:bodyPr/>
          <a:lstStyle/>
          <a:p>
            <a:fld id="{A7B53CC1-435F-FE43-9B21-56EBAA2F8CBF}" type="slidenum">
              <a:rPr lang="en-US" smtClean="0"/>
              <a:pPr/>
              <a:t>14</a:t>
            </a:fld>
            <a:endParaRPr lang="en-US"/>
          </a:p>
        </p:txBody>
      </p:sp>
    </p:spTree>
    <p:extLst>
      <p:ext uri="{BB962C8B-B14F-4D97-AF65-F5344CB8AC3E}">
        <p14:creationId xmlns:p14="http://schemas.microsoft.com/office/powerpoint/2010/main" val="3445992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 us look at the next two asteroids in the S(VI)</a:t>
            </a:r>
            <a:r>
              <a:rPr lang="en-US" sz="1200" kern="1200" baseline="0" dirty="0" smtClean="0">
                <a:solidFill>
                  <a:schemeClr val="tx1"/>
                </a:solidFill>
                <a:effectLst/>
                <a:latin typeface="+mn-lt"/>
                <a:ea typeface="+mn-ea"/>
                <a:cs typeface="+mn-cs"/>
              </a:rPr>
              <a:t> region) and the lone asteroid in the Basaltic Achondrite region.</a:t>
            </a:r>
            <a:endParaRPr lang="en-US" dirty="0" smtClean="0"/>
          </a:p>
          <a:p>
            <a:endParaRPr lang="en-US" dirty="0"/>
          </a:p>
        </p:txBody>
      </p:sp>
      <p:sp>
        <p:nvSpPr>
          <p:cNvPr id="4" name="Slide Number Placeholder 3"/>
          <p:cNvSpPr>
            <a:spLocks noGrp="1"/>
          </p:cNvSpPr>
          <p:nvPr>
            <p:ph type="sldNum" sz="quarter" idx="10"/>
          </p:nvPr>
        </p:nvSpPr>
        <p:spPr/>
        <p:txBody>
          <a:bodyPr/>
          <a:lstStyle/>
          <a:p>
            <a:fld id="{A7B53CC1-435F-FE43-9B21-56EBAA2F8CBF}" type="slidenum">
              <a:rPr lang="en-US" smtClean="0"/>
              <a:pPr/>
              <a:t>16</a:t>
            </a:fld>
            <a:endParaRPr lang="en-US"/>
          </a:p>
        </p:txBody>
      </p:sp>
    </p:spTree>
    <p:extLst>
      <p:ext uri="{BB962C8B-B14F-4D97-AF65-F5344CB8AC3E}">
        <p14:creationId xmlns:p14="http://schemas.microsoft.com/office/powerpoint/2010/main" val="4266749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Cloutis</a:t>
            </a:r>
            <a:r>
              <a:rPr lang="en-US" dirty="0" smtClean="0"/>
              <a:t> et al 1986 olivine-orthopyroxene mixing</a:t>
            </a:r>
            <a:endParaRPr lang="en-US" dirty="0"/>
          </a:p>
        </p:txBody>
      </p:sp>
      <p:sp>
        <p:nvSpPr>
          <p:cNvPr id="4" name="Slide Number Placeholder 3"/>
          <p:cNvSpPr>
            <a:spLocks noGrp="1"/>
          </p:cNvSpPr>
          <p:nvPr>
            <p:ph type="sldNum" sz="quarter" idx="10"/>
          </p:nvPr>
        </p:nvSpPr>
        <p:spPr/>
        <p:txBody>
          <a:bodyPr/>
          <a:lstStyle/>
          <a:p>
            <a:fld id="{A7B53CC1-435F-FE43-9B21-56EBAA2F8CBF}" type="slidenum">
              <a:rPr lang="en-US" smtClean="0"/>
              <a:pPr/>
              <a:t>17</a:t>
            </a:fld>
            <a:endParaRPr lang="en-US"/>
          </a:p>
        </p:txBody>
      </p:sp>
    </p:spTree>
    <p:extLst>
      <p:ext uri="{BB962C8B-B14F-4D97-AF65-F5344CB8AC3E}">
        <p14:creationId xmlns:p14="http://schemas.microsoft.com/office/powerpoint/2010/main" val="2336293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Interlopers; Ceres</a:t>
            </a:r>
            <a:r>
              <a:rPr lang="en-US" baseline="0" dirty="0" smtClean="0"/>
              <a:t> and </a:t>
            </a:r>
            <a:r>
              <a:rPr lang="en-US" baseline="0" dirty="0" err="1" smtClean="0"/>
              <a:t>Minevera</a:t>
            </a:r>
            <a:r>
              <a:rPr lang="en-US" baseline="0" dirty="0" smtClean="0"/>
              <a:t> </a:t>
            </a:r>
            <a:r>
              <a:rPr lang="en-US" baseline="0" dirty="0" err="1" smtClean="0"/>
              <a:t>familes</a:t>
            </a:r>
            <a:endParaRPr lang="en-US" baseline="0" dirty="0" smtClean="0"/>
          </a:p>
          <a:p>
            <a:endParaRPr lang="en-US" baseline="0" dirty="0" smtClean="0"/>
          </a:p>
          <a:p>
            <a:r>
              <a:rPr lang="en-US" baseline="0" dirty="0" smtClean="0"/>
              <a:t>Started out asking the question if the Gefion family is the parent source for L-chondrites, and found that none of these are consistent with L-chondrites! This is a very small sample and needs more observations to fully answer the question if L-chondrites come from the Gefion asteroid family</a:t>
            </a:r>
            <a:endParaRPr lang="en-US" dirty="0"/>
          </a:p>
        </p:txBody>
      </p:sp>
      <p:sp>
        <p:nvSpPr>
          <p:cNvPr id="4" name="Slide Number Placeholder 3"/>
          <p:cNvSpPr>
            <a:spLocks noGrp="1"/>
          </p:cNvSpPr>
          <p:nvPr>
            <p:ph type="sldNum" sz="quarter" idx="10"/>
          </p:nvPr>
        </p:nvSpPr>
        <p:spPr/>
        <p:txBody>
          <a:bodyPr/>
          <a:lstStyle/>
          <a:p>
            <a:fld id="{A7B53CC1-435F-FE43-9B21-56EBAA2F8CBF}" type="slidenum">
              <a:rPr lang="en-US" smtClean="0"/>
              <a:pPr/>
              <a:t>20</a:t>
            </a:fld>
            <a:endParaRPr lang="en-US"/>
          </a:p>
        </p:txBody>
      </p:sp>
    </p:spTree>
    <p:extLst>
      <p:ext uri="{BB962C8B-B14F-4D97-AF65-F5344CB8AC3E}">
        <p14:creationId xmlns:p14="http://schemas.microsoft.com/office/powerpoint/2010/main" val="297268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bullet points</a:t>
            </a:r>
          </a:p>
          <a:p>
            <a:endParaRPr lang="en-US" dirty="0" smtClean="0"/>
          </a:p>
          <a:p>
            <a:r>
              <a:rPr lang="en-US" dirty="0" smtClean="0"/>
              <a:t>Meteorites</a:t>
            </a:r>
            <a:r>
              <a:rPr lang="en-US" baseline="0" dirty="0" smtClean="0"/>
              <a:t> are thought to be the product of the differentiation of their parent bodies. </a:t>
            </a:r>
          </a:p>
          <a:p>
            <a:endParaRPr lang="en-US" baseline="0" dirty="0" smtClean="0"/>
          </a:p>
          <a:p>
            <a:r>
              <a:rPr lang="en-US" baseline="0" dirty="0" smtClean="0"/>
              <a:t>Reaction melting allows meteorite bodies and parent bodies allows the partial differentiation to be constrained. </a:t>
            </a:r>
            <a:r>
              <a:rPr lang="en-US" baseline="0" dirty="0" err="1" smtClean="0"/>
              <a:t>Gaffey</a:t>
            </a:r>
            <a:r>
              <a:rPr lang="en-US" baseline="0" dirty="0" smtClean="0"/>
              <a:t> et al 1993</a:t>
            </a:r>
          </a:p>
          <a:p>
            <a:endParaRPr lang="en-US" dirty="0"/>
          </a:p>
        </p:txBody>
      </p:sp>
      <p:sp>
        <p:nvSpPr>
          <p:cNvPr id="4" name="Slide Number Placeholder 3"/>
          <p:cNvSpPr>
            <a:spLocks noGrp="1"/>
          </p:cNvSpPr>
          <p:nvPr>
            <p:ph type="sldNum" sz="quarter" idx="10"/>
          </p:nvPr>
        </p:nvSpPr>
        <p:spPr/>
        <p:txBody>
          <a:bodyPr/>
          <a:lstStyle/>
          <a:p>
            <a:fld id="{A7B53CC1-435F-FE43-9B21-56EBAA2F8CBF}" type="slidenum">
              <a:rPr lang="en-US" smtClean="0"/>
              <a:pPr/>
              <a:t>2</a:t>
            </a:fld>
            <a:endParaRPr lang="en-US"/>
          </a:p>
        </p:txBody>
      </p:sp>
    </p:spTree>
    <p:extLst>
      <p:ext uri="{BB962C8B-B14F-4D97-AF65-F5344CB8AC3E}">
        <p14:creationId xmlns:p14="http://schemas.microsoft.com/office/powerpoint/2010/main" val="84244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one discovered in 1930s. 766 members of the family now.</a:t>
            </a:r>
          </a:p>
          <a:p>
            <a:endParaRPr lang="en-US" baseline="0" dirty="0" smtClean="0"/>
          </a:p>
          <a:p>
            <a:r>
              <a:rPr lang="en-US" baseline="0" dirty="0" smtClean="0"/>
              <a:t>5:2 mean motion resonance is a good delivery system to meteorites to Earth.</a:t>
            </a:r>
          </a:p>
          <a:p>
            <a:endParaRPr lang="en-US" baseline="0" dirty="0" smtClean="0"/>
          </a:p>
          <a:p>
            <a:r>
              <a:rPr lang="en-US" baseline="0" dirty="0" smtClean="0"/>
              <a:t>Proposed L-chondrite delivery from </a:t>
            </a:r>
            <a:r>
              <a:rPr lang="en-US" baseline="0" dirty="0" err="1" smtClean="0"/>
              <a:t>Haack</a:t>
            </a:r>
            <a:r>
              <a:rPr lang="en-US" baseline="0" dirty="0" smtClean="0"/>
              <a:t> et al 1995</a:t>
            </a:r>
            <a:endParaRPr lang="en-US" dirty="0"/>
          </a:p>
        </p:txBody>
      </p:sp>
      <p:sp>
        <p:nvSpPr>
          <p:cNvPr id="4" name="Slide Number Placeholder 3"/>
          <p:cNvSpPr>
            <a:spLocks noGrp="1"/>
          </p:cNvSpPr>
          <p:nvPr>
            <p:ph type="sldNum" sz="quarter" idx="10"/>
          </p:nvPr>
        </p:nvSpPr>
        <p:spPr/>
        <p:txBody>
          <a:bodyPr/>
          <a:lstStyle/>
          <a:p>
            <a:fld id="{A7B53CC1-435F-FE43-9B21-56EBAA2F8CBF}" type="slidenum">
              <a:rPr lang="en-US" smtClean="0"/>
              <a:pPr/>
              <a:t>4</a:t>
            </a:fld>
            <a:endParaRPr lang="en-US"/>
          </a:p>
        </p:txBody>
      </p:sp>
    </p:spTree>
    <p:extLst>
      <p:ext uri="{BB962C8B-B14F-4D97-AF65-F5344CB8AC3E}">
        <p14:creationId xmlns:p14="http://schemas.microsoft.com/office/powerpoint/2010/main" val="115447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data were reduced using </a:t>
            </a:r>
            <a:r>
              <a:rPr lang="en-US" sz="1200" kern="1200" dirty="0" err="1" smtClean="0">
                <a:solidFill>
                  <a:schemeClr val="tx1"/>
                </a:solidFill>
                <a:effectLst/>
                <a:latin typeface="+mn-lt"/>
                <a:ea typeface="+mn-ea"/>
                <a:cs typeface="+mn-cs"/>
              </a:rPr>
              <a:t>Spextool</a:t>
            </a:r>
            <a:r>
              <a:rPr lang="en-US" sz="1200" kern="1200" baseline="0" dirty="0" smtClean="0">
                <a:solidFill>
                  <a:schemeClr val="tx1"/>
                </a:solidFill>
                <a:effectLst/>
                <a:latin typeface="+mn-lt"/>
                <a:ea typeface="+mn-ea"/>
                <a:cs typeface="+mn-cs"/>
              </a:rPr>
              <a:t> provided by the NASA IRTF.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We extracted spectral band parameters including Band Centers and Band Area Ratios from these spectra. </a:t>
            </a:r>
            <a:endParaRPr lang="en-US" dirty="0"/>
          </a:p>
        </p:txBody>
      </p:sp>
      <p:sp>
        <p:nvSpPr>
          <p:cNvPr id="4" name="Slide Number Placeholder 3"/>
          <p:cNvSpPr>
            <a:spLocks noGrp="1"/>
          </p:cNvSpPr>
          <p:nvPr>
            <p:ph type="sldNum" sz="quarter" idx="10"/>
          </p:nvPr>
        </p:nvSpPr>
        <p:spPr/>
        <p:txBody>
          <a:bodyPr/>
          <a:lstStyle/>
          <a:p>
            <a:fld id="{A7B53CC1-435F-FE43-9B21-56EBAA2F8CBF}" type="slidenum">
              <a:rPr lang="en-US" smtClean="0"/>
              <a:pPr/>
              <a:t>7</a:t>
            </a:fld>
            <a:endParaRPr lang="en-US"/>
          </a:p>
        </p:txBody>
      </p:sp>
    </p:spTree>
    <p:extLst>
      <p:ext uri="{BB962C8B-B14F-4D97-AF65-F5344CB8AC3E}">
        <p14:creationId xmlns:p14="http://schemas.microsoft.com/office/powerpoint/2010/main" val="9959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are the asteroid spectra I reduced. All spectra show two absorption bands. One centered around 1 micron and the other at 2 microns. And these absorption bands are caused by the presence of the minerals olivine and pyroxene.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 reduced 5 other asteroids</a:t>
            </a:r>
            <a:r>
              <a:rPr lang="is-IS" sz="1200" kern="1200" baseline="0" dirty="0" smtClean="0">
                <a:solidFill>
                  <a:schemeClr val="tx1"/>
                </a:solidFill>
                <a:effectLst/>
                <a:latin typeface="+mn-lt"/>
                <a:ea typeface="+mn-ea"/>
                <a:cs typeface="+mn-cs"/>
              </a:rPr>
              <a:t>…but these were the most decipheriable! </a:t>
            </a:r>
            <a:endParaRPr lang="en-US" dirty="0"/>
          </a:p>
        </p:txBody>
      </p:sp>
      <p:sp>
        <p:nvSpPr>
          <p:cNvPr id="4" name="Slide Number Placeholder 3"/>
          <p:cNvSpPr>
            <a:spLocks noGrp="1"/>
          </p:cNvSpPr>
          <p:nvPr>
            <p:ph type="sldNum" sz="quarter" idx="10"/>
          </p:nvPr>
        </p:nvSpPr>
        <p:spPr/>
        <p:txBody>
          <a:bodyPr/>
          <a:lstStyle/>
          <a:p>
            <a:fld id="{A7B53CC1-435F-FE43-9B21-56EBAA2F8CBF}" type="slidenum">
              <a:rPr lang="en-US" smtClean="0"/>
              <a:pPr/>
              <a:t>8</a:t>
            </a:fld>
            <a:endParaRPr lang="en-US"/>
          </a:p>
        </p:txBody>
      </p:sp>
    </p:spTree>
    <p:extLst>
      <p:ext uri="{BB962C8B-B14F-4D97-AF65-F5344CB8AC3E}">
        <p14:creationId xmlns:p14="http://schemas.microsoft.com/office/powerpoint/2010/main" val="364899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are the asteroid spectra I reduced. All spectra show two absorption bands. One centered around 1 micron and the other at 2 microns. And these absorption bands are caused by the presence of the minerals olivine and pyroxene. </a:t>
            </a:r>
            <a:endParaRPr lang="en-US" dirty="0"/>
          </a:p>
        </p:txBody>
      </p:sp>
      <p:sp>
        <p:nvSpPr>
          <p:cNvPr id="4" name="Slide Number Placeholder 3"/>
          <p:cNvSpPr>
            <a:spLocks noGrp="1"/>
          </p:cNvSpPr>
          <p:nvPr>
            <p:ph type="sldNum" sz="quarter" idx="10"/>
          </p:nvPr>
        </p:nvSpPr>
        <p:spPr/>
        <p:txBody>
          <a:bodyPr/>
          <a:lstStyle/>
          <a:p>
            <a:fld id="{A7B53CC1-435F-FE43-9B21-56EBAA2F8CBF}" type="slidenum">
              <a:rPr lang="en-US" smtClean="0"/>
              <a:pPr/>
              <a:t>9</a:t>
            </a:fld>
            <a:endParaRPr lang="en-US"/>
          </a:p>
        </p:txBody>
      </p:sp>
    </p:spTree>
    <p:extLst>
      <p:ext uri="{BB962C8B-B14F-4D97-AF65-F5344CB8AC3E}">
        <p14:creationId xmlns:p14="http://schemas.microsoft.com/office/powerpoint/2010/main" val="3648999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are these spectra band parameters. Here is a sample spectrum of one of our asteroids where we measured Band Center and Band Area for each of the absorption features. The ratio of Band II area to that of Band I area is the Band Area Ratio. These band parameters, especially the Band Centers are diagnostic of surface mineralogy of these asteroids.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laboratory calibrations confirm that band area ratio (BAR) is controlled by mineral abundances, while Band I center is controlled by mafic silicate compositions.  Dunn et all 2009</a:t>
            </a:r>
            <a:endParaRPr lang="en-US" dirty="0" smtClean="0"/>
          </a:p>
          <a:p>
            <a:endParaRPr lang="en-US" dirty="0"/>
          </a:p>
        </p:txBody>
      </p:sp>
      <p:sp>
        <p:nvSpPr>
          <p:cNvPr id="4" name="Slide Number Placeholder 3"/>
          <p:cNvSpPr>
            <a:spLocks noGrp="1"/>
          </p:cNvSpPr>
          <p:nvPr>
            <p:ph type="sldNum" sz="quarter" idx="10"/>
          </p:nvPr>
        </p:nvSpPr>
        <p:spPr/>
        <p:txBody>
          <a:bodyPr/>
          <a:lstStyle/>
          <a:p>
            <a:fld id="{A7B53CC1-435F-FE43-9B21-56EBAA2F8CBF}" type="slidenum">
              <a:rPr lang="en-US" smtClean="0"/>
              <a:pPr/>
              <a:t>10</a:t>
            </a:fld>
            <a:endParaRPr lang="en-US"/>
          </a:p>
        </p:txBody>
      </p:sp>
    </p:spTree>
    <p:extLst>
      <p:ext uri="{BB962C8B-B14F-4D97-AF65-F5344CB8AC3E}">
        <p14:creationId xmlns:p14="http://schemas.microsoft.com/office/powerpoint/2010/main" val="364899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 plot of the Band</a:t>
            </a:r>
            <a:r>
              <a:rPr lang="en-US" sz="1200" kern="1200" baseline="0" dirty="0" smtClean="0">
                <a:solidFill>
                  <a:schemeClr val="tx1"/>
                </a:solidFill>
                <a:effectLst/>
                <a:latin typeface="+mn-lt"/>
                <a:ea typeface="+mn-ea"/>
                <a:cs typeface="+mn-cs"/>
              </a:rPr>
              <a:t> I Center vs. Band Area Ratio from </a:t>
            </a:r>
            <a:r>
              <a:rPr lang="en-US" sz="1200" kern="1200" baseline="0" dirty="0" err="1" smtClean="0">
                <a:solidFill>
                  <a:schemeClr val="tx1"/>
                </a:solidFill>
                <a:effectLst/>
                <a:latin typeface="+mn-lt"/>
                <a:ea typeface="+mn-ea"/>
                <a:cs typeface="+mn-cs"/>
              </a:rPr>
              <a:t>Gaffey</a:t>
            </a:r>
            <a:r>
              <a:rPr lang="en-US" sz="1200" kern="1200" baseline="0" dirty="0" smtClean="0">
                <a:solidFill>
                  <a:schemeClr val="tx1"/>
                </a:solidFill>
                <a:effectLst/>
                <a:latin typeface="+mn-lt"/>
                <a:ea typeface="+mn-ea"/>
                <a:cs typeface="+mn-cs"/>
              </a:rPr>
              <a:t> et al. (1993) So what do we see here? Two of the observed asteroids have spectral band parameters that are consistent with H Chondrites. You can see them in the bottom of the boot shaped region. The next two asteroids fall in the S(VI) region. And the last asteroid falls in the Basaltic Achondrite region. I will discuss the results and implications of these plotting locations.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Mineralogical subgroups by </a:t>
            </a:r>
            <a:r>
              <a:rPr lang="en-US" sz="1200" kern="1200" baseline="0" dirty="0" err="1" smtClean="0">
                <a:solidFill>
                  <a:schemeClr val="tx1"/>
                </a:solidFill>
                <a:effectLst/>
                <a:latin typeface="+mn-lt"/>
                <a:ea typeface="+mn-ea"/>
                <a:cs typeface="+mn-cs"/>
              </a:rPr>
              <a:t>Gaffey</a:t>
            </a:r>
            <a:r>
              <a:rPr lang="en-US" sz="1200" kern="1200" baseline="0" dirty="0" smtClean="0">
                <a:solidFill>
                  <a:schemeClr val="tx1"/>
                </a:solidFill>
                <a:effectLst/>
                <a:latin typeface="+mn-lt"/>
                <a:ea typeface="+mn-ea"/>
                <a:cs typeface="+mn-cs"/>
              </a:rPr>
              <a:t> et al (1993)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dashed line is the olivine-</a:t>
            </a:r>
            <a:r>
              <a:rPr lang="en-US" sz="1200" kern="1200" baseline="0" dirty="0" err="1" smtClean="0">
                <a:solidFill>
                  <a:schemeClr val="tx1"/>
                </a:solidFill>
                <a:effectLst/>
                <a:latin typeface="+mn-lt"/>
                <a:ea typeface="+mn-ea"/>
                <a:cs typeface="+mn-cs"/>
              </a:rPr>
              <a:t>opx</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mising</a:t>
            </a:r>
            <a:r>
              <a:rPr lang="en-US" sz="1200" kern="1200" baseline="0" dirty="0" smtClean="0">
                <a:solidFill>
                  <a:schemeClr val="tx1"/>
                </a:solidFill>
                <a:effectLst/>
                <a:latin typeface="+mn-lt"/>
                <a:ea typeface="+mn-ea"/>
                <a:cs typeface="+mn-cs"/>
              </a:rPr>
              <a:t> line as defined by </a:t>
            </a:r>
            <a:r>
              <a:rPr lang="en-US" sz="1200" kern="1200" baseline="0" dirty="0" err="1" smtClean="0">
                <a:solidFill>
                  <a:schemeClr val="tx1"/>
                </a:solidFill>
                <a:effectLst/>
                <a:latin typeface="+mn-lt"/>
                <a:ea typeface="+mn-ea"/>
                <a:cs typeface="+mn-cs"/>
              </a:rPr>
              <a:t>Cloutis</a:t>
            </a:r>
            <a:r>
              <a:rPr lang="en-US" sz="1200" kern="1200" baseline="0" dirty="0" smtClean="0">
                <a:solidFill>
                  <a:schemeClr val="tx1"/>
                </a:solidFill>
                <a:effectLst/>
                <a:latin typeface="+mn-lt"/>
                <a:ea typeface="+mn-ea"/>
                <a:cs typeface="+mn-cs"/>
              </a:rPr>
              <a:t> et al 1986</a:t>
            </a:r>
            <a:endParaRPr lang="en-US" dirty="0" smtClean="0"/>
          </a:p>
          <a:p>
            <a:endParaRPr lang="en-US" dirty="0"/>
          </a:p>
        </p:txBody>
      </p:sp>
      <p:sp>
        <p:nvSpPr>
          <p:cNvPr id="4" name="Slide Number Placeholder 3"/>
          <p:cNvSpPr>
            <a:spLocks noGrp="1"/>
          </p:cNvSpPr>
          <p:nvPr>
            <p:ph type="sldNum" sz="quarter" idx="10"/>
          </p:nvPr>
        </p:nvSpPr>
        <p:spPr/>
        <p:txBody>
          <a:bodyPr/>
          <a:lstStyle/>
          <a:p>
            <a:fld id="{A7B53CC1-435F-FE43-9B21-56EBAA2F8CBF}" type="slidenum">
              <a:rPr lang="en-US" smtClean="0"/>
              <a:pPr/>
              <a:t>11</a:t>
            </a:fld>
            <a:endParaRPr lang="en-US"/>
          </a:p>
        </p:txBody>
      </p:sp>
    </p:spTree>
    <p:extLst>
      <p:ext uri="{BB962C8B-B14F-4D97-AF65-F5344CB8AC3E}">
        <p14:creationId xmlns:p14="http://schemas.microsoft.com/office/powerpoint/2010/main" val="426674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spectral calibrations derived from Dunn et al to constrain the composition of two H</a:t>
            </a:r>
            <a:r>
              <a:rPr lang="en-US" baseline="0" dirty="0" smtClean="0"/>
              <a:t> chondrite like asteroids. We can confirm that their fayalite and ferrosilite content are similar to H chondrites. We also found that their olivine to pyroxene ratio matches with those of H chondrites. </a:t>
            </a:r>
            <a:endParaRPr lang="en-US" dirty="0"/>
          </a:p>
        </p:txBody>
      </p:sp>
      <p:sp>
        <p:nvSpPr>
          <p:cNvPr id="4" name="Slide Number Placeholder 3"/>
          <p:cNvSpPr>
            <a:spLocks noGrp="1"/>
          </p:cNvSpPr>
          <p:nvPr>
            <p:ph type="sldNum" sz="quarter" idx="10"/>
          </p:nvPr>
        </p:nvSpPr>
        <p:spPr/>
        <p:txBody>
          <a:bodyPr/>
          <a:lstStyle/>
          <a:p>
            <a:fld id="{A7B53CC1-435F-FE43-9B21-56EBAA2F8CBF}" type="slidenum">
              <a:rPr lang="en-US" smtClean="0"/>
              <a:pPr/>
              <a:t>12</a:t>
            </a:fld>
            <a:endParaRPr lang="en-US"/>
          </a:p>
        </p:txBody>
      </p:sp>
    </p:spTree>
    <p:extLst>
      <p:ext uri="{BB962C8B-B14F-4D97-AF65-F5344CB8AC3E}">
        <p14:creationId xmlns:p14="http://schemas.microsoft.com/office/powerpoint/2010/main" val="212157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227025-4039-9246-9449-11C28E260429}" type="datetimeFigureOut">
              <a:rPr lang="en-US" smtClean="0"/>
              <a:pPr/>
              <a:t>4/6/17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73A14-DAE1-4A49-977C-93F46FC82411}" type="slidenum">
              <a:rPr lang="en-US" smtClean="0"/>
              <a:pPr/>
              <a:t>‹#›</a:t>
            </a:fld>
            <a:endParaRPr lang="en-US"/>
          </a:p>
        </p:txBody>
      </p:sp>
    </p:spTree>
    <p:extLst>
      <p:ext uri="{BB962C8B-B14F-4D97-AF65-F5344CB8AC3E}">
        <p14:creationId xmlns:p14="http://schemas.microsoft.com/office/powerpoint/2010/main" val="10634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27025-4039-9246-9449-11C28E260429}" type="datetimeFigureOut">
              <a:rPr lang="en-US" smtClean="0"/>
              <a:pPr/>
              <a:t>4/6/17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73A14-DAE1-4A49-977C-93F46FC82411}" type="slidenum">
              <a:rPr lang="en-US" smtClean="0"/>
              <a:pPr/>
              <a:t>‹#›</a:t>
            </a:fld>
            <a:endParaRPr lang="en-US"/>
          </a:p>
        </p:txBody>
      </p:sp>
    </p:spTree>
    <p:extLst>
      <p:ext uri="{BB962C8B-B14F-4D97-AF65-F5344CB8AC3E}">
        <p14:creationId xmlns:p14="http://schemas.microsoft.com/office/powerpoint/2010/main" val="129365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27025-4039-9246-9449-11C28E260429}" type="datetimeFigureOut">
              <a:rPr lang="en-US" smtClean="0"/>
              <a:pPr/>
              <a:t>4/6/17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73A14-DAE1-4A49-977C-93F46FC82411}" type="slidenum">
              <a:rPr lang="en-US" smtClean="0"/>
              <a:pPr/>
              <a:t>‹#›</a:t>
            </a:fld>
            <a:endParaRPr lang="en-US"/>
          </a:p>
        </p:txBody>
      </p:sp>
    </p:spTree>
    <p:extLst>
      <p:ext uri="{BB962C8B-B14F-4D97-AF65-F5344CB8AC3E}">
        <p14:creationId xmlns:p14="http://schemas.microsoft.com/office/powerpoint/2010/main" val="3293671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27025-4039-9246-9449-11C28E260429}" type="datetimeFigureOut">
              <a:rPr lang="en-US" smtClean="0"/>
              <a:pPr/>
              <a:t>4/6/17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73A14-DAE1-4A49-977C-93F46FC82411}" type="slidenum">
              <a:rPr lang="en-US" smtClean="0"/>
              <a:pPr/>
              <a:t>‹#›</a:t>
            </a:fld>
            <a:endParaRPr lang="en-US"/>
          </a:p>
        </p:txBody>
      </p:sp>
    </p:spTree>
    <p:extLst>
      <p:ext uri="{BB962C8B-B14F-4D97-AF65-F5344CB8AC3E}">
        <p14:creationId xmlns:p14="http://schemas.microsoft.com/office/powerpoint/2010/main" val="1678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27025-4039-9246-9449-11C28E260429}" type="datetimeFigureOut">
              <a:rPr lang="en-US" smtClean="0"/>
              <a:pPr/>
              <a:t>4/6/17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73A14-DAE1-4A49-977C-93F46FC82411}" type="slidenum">
              <a:rPr lang="en-US" smtClean="0"/>
              <a:pPr/>
              <a:t>‹#›</a:t>
            </a:fld>
            <a:endParaRPr lang="en-US"/>
          </a:p>
        </p:txBody>
      </p:sp>
    </p:spTree>
    <p:extLst>
      <p:ext uri="{BB962C8B-B14F-4D97-AF65-F5344CB8AC3E}">
        <p14:creationId xmlns:p14="http://schemas.microsoft.com/office/powerpoint/2010/main" val="75174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227025-4039-9246-9449-11C28E260429}" type="datetimeFigureOut">
              <a:rPr lang="en-US" smtClean="0"/>
              <a:pPr/>
              <a:t>4/6/17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73A14-DAE1-4A49-977C-93F46FC82411}" type="slidenum">
              <a:rPr lang="en-US" smtClean="0"/>
              <a:pPr/>
              <a:t>‹#›</a:t>
            </a:fld>
            <a:endParaRPr lang="en-US"/>
          </a:p>
        </p:txBody>
      </p:sp>
    </p:spTree>
    <p:extLst>
      <p:ext uri="{BB962C8B-B14F-4D97-AF65-F5344CB8AC3E}">
        <p14:creationId xmlns:p14="http://schemas.microsoft.com/office/powerpoint/2010/main" val="379890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227025-4039-9246-9449-11C28E260429}" type="datetimeFigureOut">
              <a:rPr lang="en-US" smtClean="0"/>
              <a:pPr/>
              <a:t>4/6/17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73A14-DAE1-4A49-977C-93F46FC82411}" type="slidenum">
              <a:rPr lang="en-US" smtClean="0"/>
              <a:pPr/>
              <a:t>‹#›</a:t>
            </a:fld>
            <a:endParaRPr lang="en-US"/>
          </a:p>
        </p:txBody>
      </p:sp>
    </p:spTree>
    <p:extLst>
      <p:ext uri="{BB962C8B-B14F-4D97-AF65-F5344CB8AC3E}">
        <p14:creationId xmlns:p14="http://schemas.microsoft.com/office/powerpoint/2010/main" val="340859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227025-4039-9246-9449-11C28E260429}" type="datetimeFigureOut">
              <a:rPr lang="en-US" smtClean="0"/>
              <a:pPr/>
              <a:t>4/6/17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73A14-DAE1-4A49-977C-93F46FC82411}" type="slidenum">
              <a:rPr lang="en-US" smtClean="0"/>
              <a:pPr/>
              <a:t>‹#›</a:t>
            </a:fld>
            <a:endParaRPr lang="en-US"/>
          </a:p>
        </p:txBody>
      </p:sp>
    </p:spTree>
    <p:extLst>
      <p:ext uri="{BB962C8B-B14F-4D97-AF65-F5344CB8AC3E}">
        <p14:creationId xmlns:p14="http://schemas.microsoft.com/office/powerpoint/2010/main" val="324650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27025-4039-9246-9449-11C28E260429}" type="datetimeFigureOut">
              <a:rPr lang="en-US" smtClean="0"/>
              <a:pPr/>
              <a:t>4/6/17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73A14-DAE1-4A49-977C-93F46FC82411}" type="slidenum">
              <a:rPr lang="en-US" smtClean="0"/>
              <a:pPr/>
              <a:t>‹#›</a:t>
            </a:fld>
            <a:endParaRPr lang="en-US"/>
          </a:p>
        </p:txBody>
      </p:sp>
    </p:spTree>
    <p:extLst>
      <p:ext uri="{BB962C8B-B14F-4D97-AF65-F5344CB8AC3E}">
        <p14:creationId xmlns:p14="http://schemas.microsoft.com/office/powerpoint/2010/main" val="14453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27025-4039-9246-9449-11C28E260429}" type="datetimeFigureOut">
              <a:rPr lang="en-US" smtClean="0"/>
              <a:pPr/>
              <a:t>4/6/17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73A14-DAE1-4A49-977C-93F46FC82411}" type="slidenum">
              <a:rPr lang="en-US" smtClean="0"/>
              <a:pPr/>
              <a:t>‹#›</a:t>
            </a:fld>
            <a:endParaRPr lang="en-US"/>
          </a:p>
        </p:txBody>
      </p:sp>
    </p:spTree>
    <p:extLst>
      <p:ext uri="{BB962C8B-B14F-4D97-AF65-F5344CB8AC3E}">
        <p14:creationId xmlns:p14="http://schemas.microsoft.com/office/powerpoint/2010/main" val="152418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27025-4039-9246-9449-11C28E260429}" type="datetimeFigureOut">
              <a:rPr lang="en-US" smtClean="0"/>
              <a:pPr/>
              <a:t>4/6/17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73A14-DAE1-4A49-977C-93F46FC82411}" type="slidenum">
              <a:rPr lang="en-US" smtClean="0"/>
              <a:pPr/>
              <a:t>‹#›</a:t>
            </a:fld>
            <a:endParaRPr lang="en-US"/>
          </a:p>
        </p:txBody>
      </p:sp>
    </p:spTree>
    <p:extLst>
      <p:ext uri="{BB962C8B-B14F-4D97-AF65-F5344CB8AC3E}">
        <p14:creationId xmlns:p14="http://schemas.microsoft.com/office/powerpoint/2010/main" val="6478504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27025-4039-9246-9449-11C28E260429}" type="datetimeFigureOut">
              <a:rPr lang="en-US" smtClean="0"/>
              <a:pPr/>
              <a:t>4/6/17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73A14-DAE1-4A49-977C-93F46FC82411}" type="slidenum">
              <a:rPr lang="en-US" smtClean="0"/>
              <a:pPr/>
              <a:t>‹#›</a:t>
            </a:fld>
            <a:endParaRPr lang="en-US"/>
          </a:p>
        </p:txBody>
      </p:sp>
    </p:spTree>
    <p:extLst>
      <p:ext uri="{BB962C8B-B14F-4D97-AF65-F5344CB8AC3E}">
        <p14:creationId xmlns:p14="http://schemas.microsoft.com/office/powerpoint/2010/main" val="2033998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jp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2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28.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84000"/>
              </a:schemeClr>
            </a:gs>
            <a:gs pos="100000">
              <a:srgbClr val="000000"/>
            </a:gs>
            <a:gs pos="23000">
              <a:schemeClr val="accent3">
                <a:lumMod val="20000"/>
                <a:lumOff val="80000"/>
                <a:alpha val="84000"/>
              </a:schemeClr>
            </a:gs>
            <a:gs pos="45000">
              <a:schemeClr val="accent3">
                <a:lumMod val="40000"/>
                <a:lumOff val="60000"/>
                <a:alpha val="54000"/>
              </a:schemeClr>
            </a:gs>
            <a:gs pos="68000">
              <a:schemeClr val="bg1">
                <a:lumMod val="65000"/>
                <a:alpha val="54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550"/>
            <a:ext cx="7772400" cy="1470025"/>
          </a:xfrm>
        </p:spPr>
        <p:txBody>
          <a:bodyPr/>
          <a:lstStyle/>
          <a:p>
            <a:r>
              <a:rPr lang="en-US" b="1" dirty="0"/>
              <a:t>DO L-CHONDRITES COME FROM THE GEFION ASTEROID FAMILY?</a:t>
            </a:r>
            <a:r>
              <a:rPr lang="en-US" dirty="0" smtClean="0">
                <a:effectLst/>
              </a:rPr>
              <a:t> </a:t>
            </a:r>
            <a:endParaRPr lang="en-US" dirty="0"/>
          </a:p>
        </p:txBody>
      </p:sp>
      <p:sp>
        <p:nvSpPr>
          <p:cNvPr id="3" name="Subtitle 2"/>
          <p:cNvSpPr>
            <a:spLocks noGrp="1"/>
          </p:cNvSpPr>
          <p:nvPr>
            <p:ph type="subTitle" idx="1"/>
          </p:nvPr>
        </p:nvSpPr>
        <p:spPr>
          <a:xfrm>
            <a:off x="451556" y="4209299"/>
            <a:ext cx="8146814" cy="1752600"/>
          </a:xfrm>
        </p:spPr>
        <p:txBody>
          <a:bodyPr>
            <a:noAutofit/>
          </a:bodyPr>
          <a:lstStyle/>
          <a:p>
            <a:r>
              <a:rPr lang="en-US" sz="2400" b="1" dirty="0" smtClean="0">
                <a:solidFill>
                  <a:schemeClr val="tx1"/>
                </a:solidFill>
              </a:rPr>
              <a:t>Allison. </a:t>
            </a:r>
            <a:r>
              <a:rPr lang="en-US" sz="2400" b="1" dirty="0">
                <a:solidFill>
                  <a:schemeClr val="tx1"/>
                </a:solidFill>
              </a:rPr>
              <a:t>M. </a:t>
            </a:r>
            <a:r>
              <a:rPr lang="en-US" sz="2400" b="1" dirty="0" smtClean="0">
                <a:solidFill>
                  <a:schemeClr val="tx1"/>
                </a:solidFill>
              </a:rPr>
              <a:t>McGraw</a:t>
            </a:r>
            <a:r>
              <a:rPr lang="en-US" sz="2400" b="1" baseline="30000" dirty="0" smtClean="0">
                <a:solidFill>
                  <a:schemeClr val="tx1"/>
                </a:solidFill>
              </a:rPr>
              <a:t>1</a:t>
            </a:r>
            <a:r>
              <a:rPr lang="en-US" sz="2400" dirty="0" smtClean="0">
                <a:solidFill>
                  <a:schemeClr val="tx1"/>
                </a:solidFill>
              </a:rPr>
              <a:t>, Vishnu </a:t>
            </a:r>
            <a:r>
              <a:rPr lang="en-US" sz="2400" dirty="0">
                <a:solidFill>
                  <a:schemeClr val="tx1"/>
                </a:solidFill>
              </a:rPr>
              <a:t>Reddy</a:t>
            </a:r>
            <a:r>
              <a:rPr lang="en-US" sz="2400" baseline="30000" dirty="0">
                <a:solidFill>
                  <a:schemeClr val="tx1"/>
                </a:solidFill>
              </a:rPr>
              <a:t>1</a:t>
            </a:r>
            <a:r>
              <a:rPr lang="en-US" sz="2400" dirty="0">
                <a:solidFill>
                  <a:schemeClr val="tx1"/>
                </a:solidFill>
              </a:rPr>
              <a:t>, </a:t>
            </a:r>
            <a:r>
              <a:rPr lang="en-US" sz="2400" dirty="0" smtClean="0">
                <a:solidFill>
                  <a:schemeClr val="tx1"/>
                </a:solidFill>
              </a:rPr>
              <a:t>Juan A. Sanchez</a:t>
            </a:r>
            <a:r>
              <a:rPr lang="en-US" sz="2400" baseline="30000" dirty="0" smtClean="0">
                <a:solidFill>
                  <a:schemeClr val="tx1"/>
                </a:solidFill>
              </a:rPr>
              <a:t>2</a:t>
            </a:r>
            <a:r>
              <a:rPr lang="en-US" sz="2400" dirty="0" smtClean="0">
                <a:solidFill>
                  <a:schemeClr val="tx1"/>
                </a:solidFill>
              </a:rPr>
              <a:t> </a:t>
            </a:r>
            <a:br>
              <a:rPr lang="en-US" sz="2400" dirty="0" smtClean="0">
                <a:solidFill>
                  <a:schemeClr val="tx1"/>
                </a:solidFill>
              </a:rPr>
            </a:br>
            <a:r>
              <a:rPr lang="en-US" sz="2400" baseline="30000" dirty="0" smtClean="0">
                <a:solidFill>
                  <a:schemeClr val="tx1"/>
                </a:solidFill>
              </a:rPr>
              <a:t>1</a:t>
            </a:r>
            <a:r>
              <a:rPr lang="en-US" sz="2400" dirty="0" smtClean="0">
                <a:solidFill>
                  <a:schemeClr val="tx1"/>
                </a:solidFill>
              </a:rPr>
              <a:t>Lunar </a:t>
            </a:r>
            <a:r>
              <a:rPr lang="en-US" sz="2400" dirty="0">
                <a:solidFill>
                  <a:schemeClr val="tx1"/>
                </a:solidFill>
              </a:rPr>
              <a:t>and Planetary Laboratory, University of </a:t>
            </a:r>
            <a:r>
              <a:rPr lang="en-US" sz="2400" dirty="0" smtClean="0">
                <a:solidFill>
                  <a:schemeClr val="tx1"/>
                </a:solidFill>
              </a:rPr>
              <a:t>Arizona </a:t>
            </a:r>
            <a:br>
              <a:rPr lang="en-US" sz="2400" dirty="0" smtClean="0">
                <a:solidFill>
                  <a:schemeClr val="tx1"/>
                </a:solidFill>
              </a:rPr>
            </a:br>
            <a:r>
              <a:rPr lang="en-US" sz="2400" dirty="0" smtClean="0">
                <a:solidFill>
                  <a:schemeClr val="tx1"/>
                </a:solidFill>
              </a:rPr>
              <a:t>(</a:t>
            </a:r>
            <a:r>
              <a:rPr lang="en-US" sz="2400" dirty="0" err="1">
                <a:solidFill>
                  <a:schemeClr val="tx1"/>
                </a:solidFill>
              </a:rPr>
              <a:t>ammcgraw@email.arizona.edu</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t>
            </a:r>
            <a:r>
              <a:rPr lang="en-US" sz="2400" baseline="30000" dirty="0">
                <a:solidFill>
                  <a:schemeClr val="tx1"/>
                </a:solidFill>
              </a:rPr>
              <a:t>2</a:t>
            </a:r>
            <a:r>
              <a:rPr lang="en-US" sz="2400" dirty="0">
                <a:solidFill>
                  <a:schemeClr val="tx1"/>
                </a:solidFill>
              </a:rPr>
              <a:t>Planetary Science </a:t>
            </a:r>
            <a:r>
              <a:rPr lang="en-US" sz="2400" dirty="0" smtClean="0">
                <a:solidFill>
                  <a:schemeClr val="tx1"/>
                </a:solidFill>
              </a:rPr>
              <a:t>Institute</a:t>
            </a:r>
            <a:endParaRPr lang="en-US" sz="2400" dirty="0">
              <a:solidFill>
                <a:schemeClr val="tx1"/>
              </a:solidFill>
            </a:endParaRPr>
          </a:p>
        </p:txBody>
      </p:sp>
      <p:pic>
        <p:nvPicPr>
          <p:cNvPr id="4" name="Picture 3"/>
          <p:cNvPicPr>
            <a:picLocks noChangeAspect="1"/>
          </p:cNvPicPr>
          <p:nvPr/>
        </p:nvPicPr>
        <p:blipFill>
          <a:blip r:embed="rId3"/>
          <a:stretch>
            <a:fillRect/>
          </a:stretch>
        </p:blipFill>
        <p:spPr>
          <a:xfrm>
            <a:off x="2721903" y="1621575"/>
            <a:ext cx="3411728" cy="2537473"/>
          </a:xfrm>
          <a:prstGeom prst="rect">
            <a:avLst/>
          </a:prstGeom>
        </p:spPr>
      </p:pic>
      <p:pic>
        <p:nvPicPr>
          <p:cNvPr id="5" name="Picture 4" descr="PSI_Logo_circ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225" y="5273873"/>
            <a:ext cx="1404446" cy="1404446"/>
          </a:xfrm>
          <a:prstGeom prst="rect">
            <a:avLst/>
          </a:prstGeom>
        </p:spPr>
      </p:pic>
      <p:pic>
        <p:nvPicPr>
          <p:cNvPr id="6" name="Picture 5" descr="LPLfull_Lockup_Endorsed_ALTERNA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766126"/>
            <a:ext cx="5873441" cy="1089643"/>
          </a:xfrm>
          <a:prstGeom prst="rect">
            <a:avLst/>
          </a:prstGeom>
        </p:spPr>
      </p:pic>
    </p:spTree>
    <p:extLst>
      <p:ext uri="{BB962C8B-B14F-4D97-AF65-F5344CB8AC3E}">
        <p14:creationId xmlns:p14="http://schemas.microsoft.com/office/powerpoint/2010/main" val="9457804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Results</a:t>
            </a:r>
            <a:endParaRPr lang="en-US" dirty="0"/>
          </a:p>
        </p:txBody>
      </p:sp>
      <p:pic>
        <p:nvPicPr>
          <p:cNvPr id="6" name="Picture 5" descr="Band_Par.png"/>
          <p:cNvPicPr>
            <a:picLocks noChangeAspect="1"/>
          </p:cNvPicPr>
          <p:nvPr/>
        </p:nvPicPr>
        <p:blipFill>
          <a:blip r:embed="rId3"/>
          <a:stretch>
            <a:fillRect/>
          </a:stretch>
        </p:blipFill>
        <p:spPr>
          <a:xfrm>
            <a:off x="1269430" y="1016901"/>
            <a:ext cx="6855525" cy="5141644"/>
          </a:xfrm>
          <a:prstGeom prst="rect">
            <a:avLst/>
          </a:prstGeom>
        </p:spPr>
      </p:pic>
    </p:spTree>
    <p:extLst>
      <p:ext uri="{BB962C8B-B14F-4D97-AF65-F5344CB8AC3E}">
        <p14:creationId xmlns:p14="http://schemas.microsoft.com/office/powerpoint/2010/main" val="27552998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CBAR_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p:spPr>
      </p:pic>
      <p:sp>
        <p:nvSpPr>
          <p:cNvPr id="3" name="TextBox 2"/>
          <p:cNvSpPr txBox="1"/>
          <p:nvPr/>
        </p:nvSpPr>
        <p:spPr>
          <a:xfrm>
            <a:off x="1375900" y="441029"/>
            <a:ext cx="6597262" cy="523220"/>
          </a:xfrm>
          <a:prstGeom prst="rect">
            <a:avLst/>
          </a:prstGeom>
          <a:noFill/>
        </p:spPr>
        <p:txBody>
          <a:bodyPr wrap="square" rtlCol="0">
            <a:spAutoFit/>
          </a:bodyPr>
          <a:lstStyle/>
          <a:p>
            <a:pPr algn="ctr"/>
            <a:r>
              <a:rPr lang="en-US" sz="2800" b="1" dirty="0" smtClean="0"/>
              <a:t>Band I Center VS. Band Area Ratio (BAR)</a:t>
            </a:r>
            <a:endParaRPr lang="en-US" sz="2800" b="1" dirty="0"/>
          </a:p>
        </p:txBody>
      </p:sp>
      <p:sp>
        <p:nvSpPr>
          <p:cNvPr id="4" name="TextBox 3"/>
          <p:cNvSpPr txBox="1"/>
          <p:nvPr/>
        </p:nvSpPr>
        <p:spPr>
          <a:xfrm>
            <a:off x="37125" y="17161"/>
            <a:ext cx="1338775" cy="461665"/>
          </a:xfrm>
          <a:prstGeom prst="rect">
            <a:avLst/>
          </a:prstGeom>
          <a:noFill/>
        </p:spPr>
        <p:txBody>
          <a:bodyPr wrap="square" rtlCol="0">
            <a:spAutoFit/>
          </a:bodyPr>
          <a:lstStyle/>
          <a:p>
            <a:r>
              <a:rPr lang="en-US" sz="2400" dirty="0" smtClean="0"/>
              <a:t>Results:</a:t>
            </a:r>
            <a:endParaRPr lang="en-US" sz="2400" dirty="0"/>
          </a:p>
        </p:txBody>
      </p:sp>
      <p:sp>
        <p:nvSpPr>
          <p:cNvPr id="5" name="TextBox 4"/>
          <p:cNvSpPr txBox="1"/>
          <p:nvPr/>
        </p:nvSpPr>
        <p:spPr>
          <a:xfrm>
            <a:off x="6264777" y="6575209"/>
            <a:ext cx="2879223" cy="276999"/>
          </a:xfrm>
          <a:prstGeom prst="rect">
            <a:avLst/>
          </a:prstGeom>
          <a:noFill/>
        </p:spPr>
        <p:txBody>
          <a:bodyPr wrap="square" rtlCol="0">
            <a:spAutoFit/>
          </a:bodyPr>
          <a:lstStyle/>
          <a:p>
            <a:r>
              <a:rPr lang="en-US" sz="1200" i="1" dirty="0" smtClean="0"/>
              <a:t>Mineralogy Subgroups: </a:t>
            </a:r>
            <a:r>
              <a:rPr lang="en-US" sz="1200" i="1" dirty="0" err="1" smtClean="0"/>
              <a:t>Gaffey</a:t>
            </a:r>
            <a:r>
              <a:rPr lang="en-US" sz="1200" i="1" dirty="0" smtClean="0"/>
              <a:t> et al (1993)</a:t>
            </a:r>
            <a:endParaRPr lang="en-US" sz="1200" i="1" dirty="0"/>
          </a:p>
        </p:txBody>
      </p:sp>
    </p:spTree>
    <p:extLst>
      <p:ext uri="{BB962C8B-B14F-4D97-AF65-F5344CB8AC3E}">
        <p14:creationId xmlns:p14="http://schemas.microsoft.com/office/powerpoint/2010/main" val="16184431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Ragazza and Heidi</a:t>
            </a:r>
            <a:endParaRPr lang="en-US" dirty="0"/>
          </a:p>
        </p:txBody>
      </p:sp>
      <p:sp>
        <p:nvSpPr>
          <p:cNvPr id="3" name="Content Placeholder 2"/>
          <p:cNvSpPr>
            <a:spLocks noGrp="1"/>
          </p:cNvSpPr>
          <p:nvPr>
            <p:ph idx="1"/>
          </p:nvPr>
        </p:nvSpPr>
        <p:spPr>
          <a:xfrm>
            <a:off x="457200" y="1600200"/>
            <a:ext cx="8229600" cy="5035913"/>
          </a:xfrm>
        </p:spPr>
        <p:txBody>
          <a:bodyPr>
            <a:normAutofit/>
          </a:bodyPr>
          <a:lstStyle/>
          <a:p>
            <a:pPr>
              <a:spcAft>
                <a:spcPts val="600"/>
              </a:spcAft>
            </a:pPr>
            <a:r>
              <a:rPr lang="en-US" sz="2800" dirty="0"/>
              <a:t>L</a:t>
            </a:r>
            <a:r>
              <a:rPr lang="en-US" sz="2800" dirty="0" smtClean="0"/>
              <a:t>aboratory </a:t>
            </a:r>
            <a:r>
              <a:rPr lang="en-US" sz="2800" dirty="0"/>
              <a:t>spectral calibrations derived by </a:t>
            </a:r>
            <a:r>
              <a:rPr lang="en-US" sz="2800" dirty="0" smtClean="0"/>
              <a:t>Dunn et al (2010) were used to </a:t>
            </a:r>
            <a:r>
              <a:rPr lang="en-US" sz="2800" dirty="0"/>
              <a:t>determine the surface composition </a:t>
            </a:r>
            <a:r>
              <a:rPr lang="en-US" sz="2800" dirty="0" smtClean="0"/>
              <a:t>of </a:t>
            </a:r>
            <a:r>
              <a:rPr lang="en-US" sz="2800" dirty="0"/>
              <a:t>(1839) Ragazza and (2521) </a:t>
            </a:r>
            <a:r>
              <a:rPr lang="en-US" sz="2800" dirty="0" smtClean="0"/>
              <a:t>Heidi.</a:t>
            </a:r>
            <a:r>
              <a:rPr lang="en-US" sz="2800" dirty="0" smtClean="0">
                <a:effectLst/>
              </a:rPr>
              <a:t> </a:t>
            </a:r>
          </a:p>
          <a:p>
            <a:pPr>
              <a:spcAft>
                <a:spcPts val="600"/>
              </a:spcAft>
            </a:pPr>
            <a:r>
              <a:rPr lang="en-US" sz="2800" dirty="0" smtClean="0"/>
              <a:t>The olivine </a:t>
            </a:r>
            <a:r>
              <a:rPr lang="en-US" sz="2800" dirty="0"/>
              <a:t>and pyroxene chemistry, which are given by the molar content of fayalite (</a:t>
            </a:r>
            <a:r>
              <a:rPr lang="en-US" sz="2800" dirty="0" err="1"/>
              <a:t>Fa</a:t>
            </a:r>
            <a:r>
              <a:rPr lang="en-US" sz="2800" dirty="0"/>
              <a:t>) and ferrosilite (Fs), respectively, are consistent with that of H </a:t>
            </a:r>
            <a:r>
              <a:rPr lang="en-US" sz="2800" dirty="0" err="1" smtClean="0"/>
              <a:t>chondrites</a:t>
            </a:r>
            <a:r>
              <a:rPr lang="en-US" sz="2800" dirty="0" smtClean="0"/>
              <a:t>. </a:t>
            </a:r>
          </a:p>
          <a:p>
            <a:pPr>
              <a:spcAft>
                <a:spcPts val="600"/>
              </a:spcAft>
            </a:pPr>
            <a:r>
              <a:rPr lang="en-US" sz="2800" dirty="0"/>
              <a:t>Similarly, the olivine abundances (</a:t>
            </a:r>
            <a:r>
              <a:rPr lang="en-US" sz="2800" dirty="0" err="1"/>
              <a:t>ol/(ol+px</a:t>
            </a:r>
            <a:r>
              <a:rPr lang="en-US" sz="2800" dirty="0"/>
              <a:t>)) for these two asteroids were found to be consistent with H-</a:t>
            </a:r>
            <a:r>
              <a:rPr lang="en-US" sz="2800" dirty="0" err="1" smtClean="0"/>
              <a:t>chondrites</a:t>
            </a:r>
            <a:r>
              <a:rPr lang="en-US" sz="2800" dirty="0" smtClean="0"/>
              <a:t>. </a:t>
            </a:r>
            <a:endParaRPr lang="en-US" sz="2800" dirty="0"/>
          </a:p>
        </p:txBody>
      </p:sp>
    </p:spTree>
    <p:extLst>
      <p:ext uri="{BB962C8B-B14F-4D97-AF65-F5344CB8AC3E}">
        <p14:creationId xmlns:p14="http://schemas.microsoft.com/office/powerpoint/2010/main" val="3383861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_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p:spPr>
      </p:pic>
      <p:sp>
        <p:nvSpPr>
          <p:cNvPr id="3" name="TextBox 2"/>
          <p:cNvSpPr txBox="1"/>
          <p:nvPr/>
        </p:nvSpPr>
        <p:spPr>
          <a:xfrm>
            <a:off x="1499378" y="424190"/>
            <a:ext cx="6412707" cy="523220"/>
          </a:xfrm>
          <a:prstGeom prst="rect">
            <a:avLst/>
          </a:prstGeom>
          <a:noFill/>
        </p:spPr>
        <p:txBody>
          <a:bodyPr wrap="square" rtlCol="0">
            <a:spAutoFit/>
          </a:bodyPr>
          <a:lstStyle/>
          <a:p>
            <a:pPr algn="ctr"/>
            <a:r>
              <a:rPr lang="en-US" sz="2800" b="1" dirty="0"/>
              <a:t>Molar content of Fayalite vs. </a:t>
            </a:r>
            <a:r>
              <a:rPr lang="en-US" sz="2800" b="1" dirty="0" err="1"/>
              <a:t>ol</a:t>
            </a:r>
            <a:r>
              <a:rPr lang="en-US" sz="2800" b="1" dirty="0"/>
              <a:t>(</a:t>
            </a:r>
            <a:r>
              <a:rPr lang="en-US" sz="2800" b="1" dirty="0" err="1"/>
              <a:t>ol+px</a:t>
            </a:r>
            <a:r>
              <a:rPr lang="en-US" sz="2800" b="1" dirty="0" smtClean="0"/>
              <a:t>)</a:t>
            </a:r>
            <a:endParaRPr lang="en-US" sz="2800" b="1" dirty="0"/>
          </a:p>
        </p:txBody>
      </p:sp>
    </p:spTree>
    <p:extLst>
      <p:ext uri="{BB962C8B-B14F-4D97-AF65-F5344CB8AC3E}">
        <p14:creationId xmlns:p14="http://schemas.microsoft.com/office/powerpoint/2010/main" val="41416847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kamura_Heidi_Ragazz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p:spPr>
      </p:pic>
      <p:sp>
        <p:nvSpPr>
          <p:cNvPr id="3" name="TextBox 2"/>
          <p:cNvSpPr txBox="1"/>
          <p:nvPr/>
        </p:nvSpPr>
        <p:spPr>
          <a:xfrm>
            <a:off x="1156065" y="424190"/>
            <a:ext cx="7073535" cy="523220"/>
          </a:xfrm>
          <a:prstGeom prst="rect">
            <a:avLst/>
          </a:prstGeom>
          <a:noFill/>
        </p:spPr>
        <p:txBody>
          <a:bodyPr wrap="square" rtlCol="0">
            <a:spAutoFit/>
          </a:bodyPr>
          <a:lstStyle/>
          <a:p>
            <a:r>
              <a:rPr lang="en-US" sz="2800" b="1" dirty="0" smtClean="0"/>
              <a:t>Fayalite (</a:t>
            </a:r>
            <a:r>
              <a:rPr lang="en-US" sz="2800" b="1" dirty="0" err="1" smtClean="0"/>
              <a:t>Fa</a:t>
            </a:r>
            <a:r>
              <a:rPr lang="en-US" sz="2800" b="1" dirty="0" smtClean="0"/>
              <a:t>) VS Ferrosilite (</a:t>
            </a:r>
            <a:r>
              <a:rPr lang="en-US" sz="2800" b="1" dirty="0" err="1" smtClean="0"/>
              <a:t>Fs</a:t>
            </a:r>
            <a:r>
              <a:rPr lang="en-US" sz="2800" b="1" dirty="0" smtClean="0"/>
              <a:t>) Molar Content</a:t>
            </a:r>
            <a:endParaRPr lang="en-US" sz="2800" b="1" dirty="0"/>
          </a:p>
        </p:txBody>
      </p:sp>
    </p:spTree>
    <p:extLst>
      <p:ext uri="{BB962C8B-B14F-4D97-AF65-F5344CB8AC3E}">
        <p14:creationId xmlns:p14="http://schemas.microsoft.com/office/powerpoint/2010/main" val="42605654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Analogs for Ragazza and Heidi</a:t>
            </a:r>
            <a:endParaRPr lang="en-US" dirty="0"/>
          </a:p>
        </p:txBody>
      </p:sp>
      <p:sp>
        <p:nvSpPr>
          <p:cNvPr id="4" name="Content Placeholder 3"/>
          <p:cNvSpPr>
            <a:spLocks noGrp="1"/>
          </p:cNvSpPr>
          <p:nvPr>
            <p:ph sz="half" idx="1"/>
          </p:nvPr>
        </p:nvSpPr>
        <p:spPr>
          <a:xfrm>
            <a:off x="609600" y="2149355"/>
            <a:ext cx="4038600" cy="4337536"/>
          </a:xfrm>
        </p:spPr>
        <p:txBody>
          <a:bodyPr>
            <a:normAutofit/>
          </a:bodyPr>
          <a:lstStyle/>
          <a:p>
            <a:r>
              <a:rPr lang="en-US" dirty="0" smtClean="0"/>
              <a:t>Possible meteorite analogs for Ragazza and Heidi may include H-chondrites (high iron content)</a:t>
            </a:r>
          </a:p>
          <a:p>
            <a:r>
              <a:rPr lang="en-US" dirty="0" smtClean="0"/>
              <a:t>Rich in </a:t>
            </a:r>
            <a:r>
              <a:rPr lang="en-US" dirty="0" err="1" smtClean="0"/>
              <a:t>Opx</a:t>
            </a:r>
            <a:r>
              <a:rPr lang="en-US" dirty="0"/>
              <a:t> </a:t>
            </a:r>
            <a:r>
              <a:rPr lang="en-US" dirty="0" smtClean="0"/>
              <a:t>(orthopyroxene) and olivine</a:t>
            </a:r>
            <a:endParaRPr lang="en-US" dirty="0"/>
          </a:p>
        </p:txBody>
      </p:sp>
      <p:pic>
        <p:nvPicPr>
          <p:cNvPr id="6" name="Content Placeholder 5" descr="PortalesValley00.jpg"/>
          <p:cNvPicPr>
            <a:picLocks noGrp="1" noChangeAspect="1"/>
          </p:cNvPicPr>
          <p:nvPr>
            <p:ph sz="half" idx="2"/>
          </p:nvPr>
        </p:nvPicPr>
        <p:blipFill>
          <a:blip r:embed="rId2">
            <a:extLst>
              <a:ext uri="{28A0092B-C50C-407E-A947-70E740481C1C}">
                <a14:useLocalDpi xmlns:a14="http://schemas.microsoft.com/office/drawing/2010/main" val="0"/>
              </a:ext>
            </a:extLst>
          </a:blip>
          <a:srcRect t="-38131" b="-38131"/>
          <a:stretch>
            <a:fillRect/>
          </a:stretch>
        </p:blipFill>
        <p:spPr/>
      </p:pic>
      <p:sp>
        <p:nvSpPr>
          <p:cNvPr id="7" name="TextBox 6"/>
          <p:cNvSpPr txBox="1"/>
          <p:nvPr/>
        </p:nvSpPr>
        <p:spPr>
          <a:xfrm>
            <a:off x="5990157" y="5564299"/>
            <a:ext cx="2947878" cy="369332"/>
          </a:xfrm>
          <a:prstGeom prst="rect">
            <a:avLst/>
          </a:prstGeom>
          <a:noFill/>
        </p:spPr>
        <p:txBody>
          <a:bodyPr wrap="square" rtlCol="0">
            <a:spAutoFit/>
          </a:bodyPr>
          <a:lstStyle/>
          <a:p>
            <a:r>
              <a:rPr lang="en-US" dirty="0" smtClean="0"/>
              <a:t>Image credit: </a:t>
            </a:r>
            <a:r>
              <a:rPr lang="en-US" dirty="0" err="1" smtClean="0"/>
              <a:t>Meteorite.fr</a:t>
            </a:r>
            <a:endParaRPr lang="en-US" dirty="0"/>
          </a:p>
        </p:txBody>
      </p:sp>
    </p:spTree>
    <p:extLst>
      <p:ext uri="{BB962C8B-B14F-4D97-AF65-F5344CB8AC3E}">
        <p14:creationId xmlns:p14="http://schemas.microsoft.com/office/powerpoint/2010/main" val="5210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CBAR_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p:spPr>
      </p:pic>
      <p:sp>
        <p:nvSpPr>
          <p:cNvPr id="3" name="TextBox 2"/>
          <p:cNvSpPr txBox="1"/>
          <p:nvPr/>
        </p:nvSpPr>
        <p:spPr>
          <a:xfrm>
            <a:off x="1375900" y="441029"/>
            <a:ext cx="6597262" cy="523220"/>
          </a:xfrm>
          <a:prstGeom prst="rect">
            <a:avLst/>
          </a:prstGeom>
          <a:noFill/>
        </p:spPr>
        <p:txBody>
          <a:bodyPr wrap="square" rtlCol="0">
            <a:spAutoFit/>
          </a:bodyPr>
          <a:lstStyle/>
          <a:p>
            <a:pPr algn="ctr"/>
            <a:r>
              <a:rPr lang="en-US" sz="2800" b="1" dirty="0" smtClean="0"/>
              <a:t>Band I Center VS. Band Area Ratio (BAR)</a:t>
            </a:r>
            <a:endParaRPr lang="en-US" sz="2800" b="1" dirty="0"/>
          </a:p>
        </p:txBody>
      </p:sp>
    </p:spTree>
    <p:extLst>
      <p:ext uri="{BB962C8B-B14F-4D97-AF65-F5344CB8AC3E}">
        <p14:creationId xmlns:p14="http://schemas.microsoft.com/office/powerpoint/2010/main" val="213203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for Nikonov, Plovdiv and Immo</a:t>
            </a:r>
            <a:endParaRPr lang="en-US" dirty="0"/>
          </a:p>
        </p:txBody>
      </p:sp>
      <p:sp>
        <p:nvSpPr>
          <p:cNvPr id="3" name="Content Placeholder 2"/>
          <p:cNvSpPr>
            <a:spLocks noGrp="1"/>
          </p:cNvSpPr>
          <p:nvPr>
            <p:ph idx="1"/>
          </p:nvPr>
        </p:nvSpPr>
        <p:spPr/>
        <p:txBody>
          <a:bodyPr>
            <a:normAutofit/>
          </a:bodyPr>
          <a:lstStyle/>
          <a:p>
            <a:pPr algn="just">
              <a:spcAft>
                <a:spcPts val="600"/>
              </a:spcAft>
            </a:pPr>
            <a:r>
              <a:rPr lang="en-US" dirty="0" smtClean="0"/>
              <a:t>(</a:t>
            </a:r>
            <a:r>
              <a:rPr lang="en-US" dirty="0"/>
              <a:t>2386) Nikonov and (2860) Plovdiv suggests surfaces with </a:t>
            </a:r>
            <a:r>
              <a:rPr lang="en-US" dirty="0" smtClean="0"/>
              <a:t>higher </a:t>
            </a:r>
            <a:r>
              <a:rPr lang="en-US" dirty="0"/>
              <a:t>orthopyroxene content </a:t>
            </a:r>
            <a:r>
              <a:rPr lang="en-US" dirty="0" smtClean="0"/>
              <a:t>than olivine.</a:t>
            </a:r>
            <a:endParaRPr lang="en-US" dirty="0" smtClean="0">
              <a:effectLst/>
            </a:endParaRPr>
          </a:p>
          <a:p>
            <a:pPr algn="just">
              <a:spcAft>
                <a:spcPts val="600"/>
              </a:spcAft>
            </a:pPr>
            <a:r>
              <a:rPr lang="en-US" dirty="0" smtClean="0"/>
              <a:t>(</a:t>
            </a:r>
            <a:r>
              <a:rPr lang="en-US" dirty="0"/>
              <a:t>2373) Immo </a:t>
            </a:r>
            <a:r>
              <a:rPr lang="en-US" dirty="0" smtClean="0"/>
              <a:t>dominated </a:t>
            </a:r>
            <a:r>
              <a:rPr lang="en-US" dirty="0"/>
              <a:t>by </a:t>
            </a:r>
            <a:r>
              <a:rPr lang="en-US" dirty="0" err="1" smtClean="0"/>
              <a:t>orthopyroxene</a:t>
            </a:r>
            <a:r>
              <a:rPr lang="en-US" dirty="0" smtClean="0"/>
              <a:t>.</a:t>
            </a:r>
            <a:r>
              <a:rPr lang="en-US" dirty="0" smtClean="0">
                <a:effectLst/>
              </a:rPr>
              <a:t> </a:t>
            </a:r>
          </a:p>
          <a:p>
            <a:pPr algn="just">
              <a:spcAft>
                <a:spcPts val="600"/>
              </a:spcAft>
            </a:pPr>
            <a:r>
              <a:rPr lang="en-US" dirty="0" smtClean="0"/>
              <a:t>We used equations </a:t>
            </a:r>
            <a:r>
              <a:rPr lang="en-US" dirty="0"/>
              <a:t>derived by </a:t>
            </a:r>
            <a:r>
              <a:rPr lang="fr-FR" dirty="0" err="1"/>
              <a:t>Burbine</a:t>
            </a:r>
            <a:r>
              <a:rPr lang="fr-FR" dirty="0"/>
              <a:t> et al (2007) </a:t>
            </a:r>
            <a:r>
              <a:rPr lang="en-US" dirty="0" smtClean="0"/>
              <a:t>to </a:t>
            </a:r>
            <a:r>
              <a:rPr lang="en-US" dirty="0"/>
              <a:t>determine the pyroxene chemistry of these </a:t>
            </a:r>
            <a:r>
              <a:rPr lang="en-US" dirty="0" smtClean="0"/>
              <a:t>asteroids.</a:t>
            </a:r>
            <a:endParaRPr lang="en-US" dirty="0"/>
          </a:p>
        </p:txBody>
      </p:sp>
    </p:spTree>
    <p:extLst>
      <p:ext uri="{BB962C8B-B14F-4D97-AF65-F5344CB8AC3E}">
        <p14:creationId xmlns:p14="http://schemas.microsoft.com/office/powerpoint/2010/main" val="990483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Analogs for Nikonov and Plovdiv</a:t>
            </a:r>
            <a:endParaRPr lang="en-US" dirty="0"/>
          </a:p>
        </p:txBody>
      </p:sp>
      <p:sp>
        <p:nvSpPr>
          <p:cNvPr id="3" name="Content Placeholder 2"/>
          <p:cNvSpPr>
            <a:spLocks noGrp="1"/>
          </p:cNvSpPr>
          <p:nvPr>
            <p:ph sz="half" idx="1"/>
          </p:nvPr>
        </p:nvSpPr>
        <p:spPr>
          <a:xfrm>
            <a:off x="443545" y="1955230"/>
            <a:ext cx="4038600" cy="4525963"/>
          </a:xfrm>
        </p:spPr>
        <p:txBody>
          <a:bodyPr>
            <a:normAutofit/>
          </a:bodyPr>
          <a:lstStyle/>
          <a:p>
            <a:r>
              <a:rPr lang="en-US" dirty="0"/>
              <a:t>Possible meteorite analogs for Nikonov and Plovdiv would include primitive achondrites such as acapulcoites and </a:t>
            </a:r>
            <a:r>
              <a:rPr lang="en-US" dirty="0" err="1" smtClean="0"/>
              <a:t>lodranties</a:t>
            </a:r>
            <a:r>
              <a:rPr lang="en-US" dirty="0" smtClean="0"/>
              <a:t> based on work by Lucas et al. They suggested these meteorites to be analogs for S(VI) types.</a:t>
            </a:r>
            <a:endParaRPr lang="en-US" dirty="0"/>
          </a:p>
        </p:txBody>
      </p:sp>
      <p:pic>
        <p:nvPicPr>
          <p:cNvPr id="6" name="Content Placeholder 5" descr="nwa2627b.jpg"/>
          <p:cNvPicPr>
            <a:picLocks noGrp="1" noChangeAspect="1"/>
          </p:cNvPicPr>
          <p:nvPr>
            <p:ph sz="half" idx="2"/>
          </p:nvPr>
        </p:nvPicPr>
        <p:blipFill>
          <a:blip r:embed="rId2">
            <a:extLst>
              <a:ext uri="{28A0092B-C50C-407E-A947-70E740481C1C}">
                <a14:useLocalDpi xmlns:a14="http://schemas.microsoft.com/office/drawing/2010/main" val="0"/>
              </a:ext>
            </a:extLst>
          </a:blip>
          <a:srcRect t="-61937" b="-61937"/>
          <a:stretch>
            <a:fillRect/>
          </a:stretch>
        </p:blipFill>
        <p:spPr>
          <a:xfrm>
            <a:off x="4661855" y="1204205"/>
            <a:ext cx="4038600" cy="4525963"/>
          </a:xfrm>
        </p:spPr>
      </p:pic>
      <p:sp>
        <p:nvSpPr>
          <p:cNvPr id="7" name="TextBox 6"/>
          <p:cNvSpPr txBox="1"/>
          <p:nvPr/>
        </p:nvSpPr>
        <p:spPr>
          <a:xfrm>
            <a:off x="5456948" y="4610108"/>
            <a:ext cx="2681240" cy="923330"/>
          </a:xfrm>
          <a:prstGeom prst="rect">
            <a:avLst/>
          </a:prstGeom>
          <a:noFill/>
        </p:spPr>
        <p:txBody>
          <a:bodyPr wrap="square" rtlCol="0">
            <a:spAutoFit/>
          </a:bodyPr>
          <a:lstStyle/>
          <a:p>
            <a:r>
              <a:rPr lang="en-US" dirty="0" err="1" smtClean="0"/>
              <a:t>Acapulcoite</a:t>
            </a:r>
            <a:r>
              <a:rPr lang="en-US" dirty="0" smtClean="0"/>
              <a:t> meteorite: Northwest Africa 2627</a:t>
            </a:r>
            <a:br>
              <a:rPr lang="en-US" dirty="0" smtClean="0"/>
            </a:br>
            <a:r>
              <a:rPr lang="en-US" dirty="0" smtClean="0"/>
              <a:t>Image credit: Jim </a:t>
            </a:r>
            <a:r>
              <a:rPr lang="en-US" dirty="0" err="1" smtClean="0"/>
              <a:t>Strope</a:t>
            </a:r>
            <a:endParaRPr lang="en-US" dirty="0"/>
          </a:p>
        </p:txBody>
      </p:sp>
    </p:spTree>
    <p:extLst>
      <p:ext uri="{BB962C8B-B14F-4D97-AF65-F5344CB8AC3E}">
        <p14:creationId xmlns:p14="http://schemas.microsoft.com/office/powerpoint/2010/main" val="4973530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Analogs for Immo</a:t>
            </a:r>
            <a:endParaRPr lang="en-US" dirty="0"/>
          </a:p>
        </p:txBody>
      </p:sp>
      <p:pic>
        <p:nvPicPr>
          <p:cNvPr id="5" name="Content Placeholder 4" descr="NWA 4934 Howardite 9.6g (1 of 3).jpg"/>
          <p:cNvPicPr>
            <a:picLocks noGrp="1" noChangeAspect="1"/>
          </p:cNvPicPr>
          <p:nvPr>
            <p:ph sz="half" idx="1"/>
          </p:nvPr>
        </p:nvPicPr>
        <p:blipFill>
          <a:blip r:embed="rId2">
            <a:extLst>
              <a:ext uri="{28A0092B-C50C-407E-A947-70E740481C1C}">
                <a14:useLocalDpi xmlns:a14="http://schemas.microsoft.com/office/drawing/2010/main" val="0"/>
              </a:ext>
            </a:extLst>
          </a:blip>
          <a:srcRect t="-28042" b="-28042"/>
          <a:stretch>
            <a:fillRect/>
          </a:stretch>
        </p:blipFill>
        <p:spPr/>
      </p:pic>
      <p:sp>
        <p:nvSpPr>
          <p:cNvPr id="4" name="Content Placeholder 3"/>
          <p:cNvSpPr>
            <a:spLocks noGrp="1"/>
          </p:cNvSpPr>
          <p:nvPr>
            <p:ph sz="half" idx="2"/>
          </p:nvPr>
        </p:nvSpPr>
        <p:spPr>
          <a:xfrm>
            <a:off x="4648200" y="1914265"/>
            <a:ext cx="4038600" cy="4525963"/>
          </a:xfrm>
        </p:spPr>
        <p:txBody>
          <a:bodyPr/>
          <a:lstStyle/>
          <a:p>
            <a:r>
              <a:rPr lang="en-US" sz="3200" dirty="0" smtClean="0"/>
              <a:t>Basaltic achondrites like </a:t>
            </a:r>
            <a:r>
              <a:rPr lang="en-US" sz="3200" dirty="0" err="1" smtClean="0"/>
              <a:t>howardites</a:t>
            </a:r>
            <a:r>
              <a:rPr lang="en-US" sz="3200" dirty="0" smtClean="0"/>
              <a:t>, </a:t>
            </a:r>
            <a:r>
              <a:rPr lang="en-US" sz="3200" dirty="0" err="1" smtClean="0"/>
              <a:t>eucrites</a:t>
            </a:r>
            <a:r>
              <a:rPr lang="en-US" sz="3200" dirty="0" smtClean="0"/>
              <a:t> and </a:t>
            </a:r>
            <a:r>
              <a:rPr lang="en-US" sz="3200" dirty="0" err="1" smtClean="0"/>
              <a:t>diogenites</a:t>
            </a:r>
            <a:r>
              <a:rPr lang="en-US" sz="3200" dirty="0" smtClean="0"/>
              <a:t> (HED), are probably better meteorite analogs for Immo.</a:t>
            </a:r>
            <a:r>
              <a:rPr lang="en-US" sz="3200" dirty="0" smtClean="0">
                <a:effectLst/>
              </a:rPr>
              <a:t> </a:t>
            </a:r>
            <a:endParaRPr lang="en-US" sz="3200" dirty="0" smtClean="0"/>
          </a:p>
          <a:p>
            <a:endParaRPr lang="en-US" dirty="0"/>
          </a:p>
        </p:txBody>
      </p:sp>
      <p:sp>
        <p:nvSpPr>
          <p:cNvPr id="6" name="TextBox 5"/>
          <p:cNvSpPr txBox="1"/>
          <p:nvPr/>
        </p:nvSpPr>
        <p:spPr>
          <a:xfrm>
            <a:off x="636261" y="5802997"/>
            <a:ext cx="3457389" cy="646331"/>
          </a:xfrm>
          <a:prstGeom prst="rect">
            <a:avLst/>
          </a:prstGeom>
          <a:noFill/>
        </p:spPr>
        <p:txBody>
          <a:bodyPr wrap="square" rtlCol="0">
            <a:spAutoFit/>
          </a:bodyPr>
          <a:lstStyle/>
          <a:p>
            <a:r>
              <a:rPr lang="en-US" dirty="0" smtClean="0"/>
              <a:t>NWA 4934 </a:t>
            </a:r>
            <a:r>
              <a:rPr lang="en-US" dirty="0" err="1" smtClean="0"/>
              <a:t>Howardite</a:t>
            </a:r>
            <a:r>
              <a:rPr lang="en-US" dirty="0" smtClean="0"/>
              <a:t/>
            </a:r>
            <a:br>
              <a:rPr lang="en-US" dirty="0" smtClean="0"/>
            </a:br>
            <a:r>
              <a:rPr lang="en-US" dirty="0" smtClean="0"/>
              <a:t>Image credit: Meteorites </a:t>
            </a:r>
            <a:r>
              <a:rPr lang="en-US" dirty="0" err="1" smtClean="0"/>
              <a:t>Austrailia</a:t>
            </a:r>
            <a:endParaRPr lang="en-US" dirty="0"/>
          </a:p>
        </p:txBody>
      </p:sp>
    </p:spTree>
    <p:extLst>
      <p:ext uri="{BB962C8B-B14F-4D97-AF65-F5344CB8AC3E}">
        <p14:creationId xmlns:p14="http://schemas.microsoft.com/office/powerpoint/2010/main" val="33973058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Asteroid-Meteorite Link</a:t>
            </a:r>
            <a:endParaRPr lang="en-US" dirty="0"/>
          </a:p>
        </p:txBody>
      </p:sp>
      <p:sp>
        <p:nvSpPr>
          <p:cNvPr id="3" name="Content Placeholder 2"/>
          <p:cNvSpPr>
            <a:spLocks noGrp="1"/>
          </p:cNvSpPr>
          <p:nvPr>
            <p:ph sz="half" idx="1"/>
          </p:nvPr>
        </p:nvSpPr>
        <p:spPr>
          <a:xfrm>
            <a:off x="457200" y="1388032"/>
            <a:ext cx="8229600" cy="5116021"/>
          </a:xfrm>
        </p:spPr>
        <p:txBody>
          <a:bodyPr>
            <a:normAutofit fontScale="92500" lnSpcReduction="20000"/>
          </a:bodyPr>
          <a:lstStyle/>
          <a:p>
            <a:pPr algn="just">
              <a:spcAft>
                <a:spcPts val="600"/>
              </a:spcAft>
            </a:pPr>
            <a:r>
              <a:rPr lang="en-US" dirty="0" smtClean="0"/>
              <a:t>The linkage of meteorites to their source asteroids is an important goal of small body research.</a:t>
            </a:r>
          </a:p>
          <a:p>
            <a:pPr algn="just">
              <a:spcAft>
                <a:spcPts val="600"/>
              </a:spcAft>
            </a:pPr>
            <a:r>
              <a:rPr lang="en-US" dirty="0" smtClean="0"/>
              <a:t>At present time, there are &lt;10 meteorite types linked to their parent body in the asteroid belt.</a:t>
            </a:r>
          </a:p>
          <a:p>
            <a:pPr algn="just">
              <a:spcAft>
                <a:spcPts val="600"/>
              </a:spcAft>
            </a:pPr>
            <a:r>
              <a:rPr lang="en-US" dirty="0"/>
              <a:t>Ordinary chondrites </a:t>
            </a:r>
            <a:r>
              <a:rPr lang="en-US" dirty="0" smtClean="0"/>
              <a:t>are </a:t>
            </a:r>
            <a:r>
              <a:rPr lang="en-US" dirty="0"/>
              <a:t>the dominant meteorite type to fall on Earth and are likely derived from </a:t>
            </a:r>
            <a:r>
              <a:rPr lang="en-US" b="1" u="sng" dirty="0"/>
              <a:t>some</a:t>
            </a:r>
            <a:r>
              <a:rPr lang="en-US" dirty="0"/>
              <a:t> S-type asteroids. </a:t>
            </a:r>
          </a:p>
          <a:p>
            <a:pPr algn="just">
              <a:spcAft>
                <a:spcPts val="600"/>
              </a:spcAft>
            </a:pPr>
            <a:r>
              <a:rPr lang="en-US" dirty="0"/>
              <a:t>H-, L-, and LL-chondrites are the three types of ordinary chondrites and differ in their metal abundance and silicate composition. </a:t>
            </a:r>
            <a:endParaRPr lang="en-US" dirty="0" smtClean="0">
              <a:effectLst/>
            </a:endParaRPr>
          </a:p>
          <a:p>
            <a:pPr algn="just">
              <a:spcAft>
                <a:spcPts val="600"/>
              </a:spcAft>
            </a:pPr>
            <a:r>
              <a:rPr lang="en-US" dirty="0" smtClean="0">
                <a:effectLst/>
              </a:rPr>
              <a:t>Our goal is to identify the source fo</a:t>
            </a:r>
            <a:r>
              <a:rPr lang="en-US" dirty="0" smtClean="0"/>
              <a:t>r the L chondrite meteorites in the main asteroid belt.</a:t>
            </a:r>
          </a:p>
          <a:p>
            <a:pPr algn="just">
              <a:spcAft>
                <a:spcPts val="600"/>
              </a:spcAft>
            </a:pPr>
            <a:r>
              <a:rPr lang="en-US" dirty="0" smtClean="0"/>
              <a:t>Here we present some </a:t>
            </a:r>
            <a:r>
              <a:rPr lang="en-US" b="1" u="sng" dirty="0" smtClean="0"/>
              <a:t>preliminary</a:t>
            </a:r>
            <a:r>
              <a:rPr lang="en-US" dirty="0" smtClean="0"/>
              <a:t> results of this study. </a:t>
            </a:r>
            <a:r>
              <a:rPr lang="en-US" dirty="0" smtClean="0">
                <a:effectLst/>
              </a:rPr>
              <a:t> </a:t>
            </a:r>
          </a:p>
        </p:txBody>
      </p:sp>
    </p:spTree>
    <p:extLst>
      <p:ext uri="{BB962C8B-B14F-4D97-AF65-F5344CB8AC3E}">
        <p14:creationId xmlns:p14="http://schemas.microsoft.com/office/powerpoint/2010/main" val="12577092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417638"/>
            <a:ext cx="8229600" cy="4836148"/>
          </a:xfrm>
        </p:spPr>
        <p:txBody>
          <a:bodyPr>
            <a:normAutofit fontScale="77500" lnSpcReduction="20000"/>
          </a:bodyPr>
          <a:lstStyle/>
          <a:p>
            <a:pPr algn="just">
              <a:spcAft>
                <a:spcPts val="600"/>
              </a:spcAft>
            </a:pPr>
            <a:r>
              <a:rPr lang="en-US" dirty="0" smtClean="0"/>
              <a:t>The results from these observation indicates the following:</a:t>
            </a:r>
            <a:br>
              <a:rPr lang="en-US" dirty="0" smtClean="0"/>
            </a:br>
            <a:r>
              <a:rPr lang="en-US" dirty="0" smtClean="0"/>
              <a:t>- Some </a:t>
            </a:r>
            <a:r>
              <a:rPr lang="en-US" dirty="0"/>
              <a:t>members of the Gefion family have </a:t>
            </a:r>
            <a:r>
              <a:rPr lang="en-US" b="1" dirty="0"/>
              <a:t>composition </a:t>
            </a:r>
            <a:r>
              <a:rPr lang="en-US" b="1" dirty="0" smtClean="0"/>
              <a:t>similar </a:t>
            </a:r>
            <a:r>
              <a:rPr lang="en-US" b="1" dirty="0"/>
              <a:t>to H-chondrites, primitive achondrites and basaltic achondrites</a:t>
            </a:r>
            <a:r>
              <a:rPr lang="en-US" dirty="0"/>
              <a:t>. </a:t>
            </a:r>
            <a:br>
              <a:rPr lang="en-US" dirty="0"/>
            </a:br>
            <a:r>
              <a:rPr lang="en-US" b="1" dirty="0" smtClean="0"/>
              <a:t>- No </a:t>
            </a:r>
            <a:r>
              <a:rPr lang="en-US" b="1" dirty="0"/>
              <a:t>evidence for L-chondrites </a:t>
            </a:r>
            <a:r>
              <a:rPr lang="en-US" dirty="0"/>
              <a:t>among the Gefion family members in our small sample study. </a:t>
            </a:r>
            <a:r>
              <a:rPr lang="en-US" dirty="0" smtClean="0"/>
              <a:t/>
            </a:r>
            <a:br>
              <a:rPr lang="en-US" dirty="0" smtClean="0"/>
            </a:br>
            <a:endParaRPr lang="en-US" dirty="0" smtClean="0"/>
          </a:p>
          <a:p>
            <a:pPr algn="just">
              <a:spcAft>
                <a:spcPts val="600"/>
              </a:spcAft>
            </a:pPr>
            <a:r>
              <a:rPr lang="en-US" dirty="0"/>
              <a:t>Vernazza et al (2014) s</a:t>
            </a:r>
            <a:r>
              <a:rPr lang="en-US" dirty="0" smtClean="0"/>
              <a:t>uggested </a:t>
            </a:r>
            <a:r>
              <a:rPr lang="en-US" dirty="0"/>
              <a:t>that </a:t>
            </a:r>
            <a:r>
              <a:rPr lang="en-US" b="1" dirty="0"/>
              <a:t>the Gefion family is a </a:t>
            </a:r>
            <a:r>
              <a:rPr lang="en-US" b="1" dirty="0" smtClean="0"/>
              <a:t>mixture </a:t>
            </a:r>
            <a:r>
              <a:rPr lang="en-US" b="1" dirty="0"/>
              <a:t>of both H-, and L-chondrites</a:t>
            </a:r>
            <a:r>
              <a:rPr lang="en-US" dirty="0"/>
              <a:t>. </a:t>
            </a:r>
            <a:r>
              <a:rPr lang="en-US" dirty="0" smtClean="0"/>
              <a:t>Our </a:t>
            </a:r>
            <a:r>
              <a:rPr lang="en-US" dirty="0"/>
              <a:t>observations partly support this finding as we found (1839) Ragazza and (2521) Heidi to have compositions similar to H- chondrites</a:t>
            </a:r>
            <a:r>
              <a:rPr lang="en-US" dirty="0" smtClean="0"/>
              <a:t>.</a:t>
            </a:r>
            <a:br>
              <a:rPr lang="en-US" dirty="0" smtClean="0"/>
            </a:br>
            <a:r>
              <a:rPr lang="en-US" dirty="0" smtClean="0"/>
              <a:t> </a:t>
            </a:r>
          </a:p>
          <a:p>
            <a:pPr algn="just">
              <a:spcAft>
                <a:spcPts val="600"/>
              </a:spcAft>
            </a:pPr>
            <a:r>
              <a:rPr lang="en-US" dirty="0" smtClean="0"/>
              <a:t>The </a:t>
            </a:r>
            <a:r>
              <a:rPr lang="en-US" dirty="0"/>
              <a:t>three other asteroids </a:t>
            </a:r>
            <a:r>
              <a:rPr lang="en-US" b="1" dirty="0"/>
              <a:t>with non-ordinary chondrite compositions might be interlopers</a:t>
            </a:r>
            <a:r>
              <a:rPr lang="en-US" dirty="0"/>
              <a:t> in the Gefion family. </a:t>
            </a:r>
            <a:endParaRPr lang="en-US" dirty="0" smtClean="0"/>
          </a:p>
          <a:p>
            <a:endParaRPr lang="en-US" dirty="0"/>
          </a:p>
        </p:txBody>
      </p:sp>
    </p:spTree>
    <p:extLst>
      <p:ext uri="{BB962C8B-B14F-4D97-AF65-F5344CB8AC3E}">
        <p14:creationId xmlns:p14="http://schemas.microsoft.com/office/powerpoint/2010/main" val="30136517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Futuristic happenings</a:t>
            </a:r>
            <a:endParaRPr lang="en-US" dirty="0"/>
          </a:p>
        </p:txBody>
      </p:sp>
      <p:sp>
        <p:nvSpPr>
          <p:cNvPr id="3" name="Content Placeholder 2"/>
          <p:cNvSpPr>
            <a:spLocks noGrp="1"/>
          </p:cNvSpPr>
          <p:nvPr>
            <p:ph idx="1"/>
          </p:nvPr>
        </p:nvSpPr>
        <p:spPr/>
        <p:txBody>
          <a:bodyPr/>
          <a:lstStyle/>
          <a:p>
            <a:r>
              <a:rPr lang="en-US" dirty="0" smtClean="0"/>
              <a:t>Preliminary results</a:t>
            </a:r>
          </a:p>
          <a:p>
            <a:r>
              <a:rPr lang="en-US" dirty="0" smtClean="0"/>
              <a:t>Ongoing observational asteroid campaign</a:t>
            </a:r>
          </a:p>
          <a:p>
            <a:r>
              <a:rPr lang="en-US" dirty="0" smtClean="0"/>
              <a:t>These results will be published later this year in MRNAS</a:t>
            </a:r>
            <a:endParaRPr lang="en-US" dirty="0"/>
          </a:p>
        </p:txBody>
      </p:sp>
      <p:pic>
        <p:nvPicPr>
          <p:cNvPr id="4" name="Picture 3" descr="mnraslet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884" y="3502237"/>
            <a:ext cx="5440916" cy="3060515"/>
          </a:xfrm>
          <a:prstGeom prst="rect">
            <a:avLst/>
          </a:prstGeom>
        </p:spPr>
      </p:pic>
    </p:spTree>
    <p:extLst>
      <p:ext uri="{BB962C8B-B14F-4D97-AF65-F5344CB8AC3E}">
        <p14:creationId xmlns:p14="http://schemas.microsoft.com/office/powerpoint/2010/main" val="3464478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32"/>
            <a:ext cx="8229600" cy="1143000"/>
          </a:xfrm>
        </p:spPr>
        <p:txBody>
          <a:bodyPr/>
          <a:lstStyle/>
          <a:p>
            <a:r>
              <a:rPr lang="en-US" dirty="0" smtClean="0"/>
              <a:t>Acknowledgments </a:t>
            </a:r>
            <a:endParaRPr lang="en-US" dirty="0"/>
          </a:p>
        </p:txBody>
      </p:sp>
      <p:sp>
        <p:nvSpPr>
          <p:cNvPr id="3" name="Content Placeholder 2"/>
          <p:cNvSpPr>
            <a:spLocks noGrp="1"/>
          </p:cNvSpPr>
          <p:nvPr>
            <p:ph idx="1"/>
          </p:nvPr>
        </p:nvSpPr>
        <p:spPr>
          <a:xfrm>
            <a:off x="457200" y="1278232"/>
            <a:ext cx="8229600" cy="4525963"/>
          </a:xfrm>
        </p:spPr>
        <p:txBody>
          <a:bodyPr/>
          <a:lstStyle/>
          <a:p>
            <a:pPr marL="0" indent="0" algn="ctr">
              <a:buNone/>
            </a:pPr>
            <a:r>
              <a:rPr lang="en-US" dirty="0"/>
              <a:t>This work </a:t>
            </a:r>
            <a:r>
              <a:rPr lang="en-US" dirty="0" smtClean="0"/>
              <a:t>was funded by </a:t>
            </a:r>
            <a:r>
              <a:rPr lang="en-US" dirty="0"/>
              <a:t>the NASA </a:t>
            </a:r>
            <a:r>
              <a:rPr lang="en-US" dirty="0" smtClean="0"/>
              <a:t>Undergraduate Arizona </a:t>
            </a:r>
            <a:r>
              <a:rPr lang="en-US" dirty="0"/>
              <a:t>Space Grant </a:t>
            </a:r>
            <a:r>
              <a:rPr lang="en-US" dirty="0" smtClean="0"/>
              <a:t>Consortium and the Office of Research, Development and Innovation at the University of Arizona. </a:t>
            </a:r>
            <a:endParaRPr lang="en-US" dirty="0"/>
          </a:p>
          <a:p>
            <a:endParaRPr lang="en-US" dirty="0"/>
          </a:p>
        </p:txBody>
      </p:sp>
      <p:pic>
        <p:nvPicPr>
          <p:cNvPr id="4" name="Picture 3" descr="standard-ptystext-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878" y="4759695"/>
            <a:ext cx="2455946" cy="1936755"/>
          </a:xfrm>
          <a:prstGeom prst="rect">
            <a:avLst/>
          </a:prstGeom>
        </p:spPr>
      </p:pic>
      <p:pic>
        <p:nvPicPr>
          <p:cNvPr id="5" name="Picture 4" descr="PSI_Logo_cir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450" y="3739003"/>
            <a:ext cx="1423627" cy="1423627"/>
          </a:xfrm>
          <a:prstGeom prst="rect">
            <a:avLst/>
          </a:prstGeom>
        </p:spPr>
      </p:pic>
      <p:pic>
        <p:nvPicPr>
          <p:cNvPr id="6" name="Picture 5" descr="NASA_logo.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450" y="5396568"/>
            <a:ext cx="1570853" cy="1299882"/>
          </a:xfrm>
          <a:prstGeom prst="rect">
            <a:avLst/>
          </a:prstGeom>
        </p:spPr>
      </p:pic>
      <p:pic>
        <p:nvPicPr>
          <p:cNvPr id="8" name="Picture 7" descr="Space Gran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8653" y="3541059"/>
            <a:ext cx="2088141" cy="3297064"/>
          </a:xfrm>
          <a:prstGeom prst="rect">
            <a:avLst/>
          </a:prstGeom>
        </p:spPr>
      </p:pic>
      <p:pic>
        <p:nvPicPr>
          <p:cNvPr id="9" name="Picture 8" descr="University_of_Arizona_Logo_2.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3739003"/>
            <a:ext cx="3541059" cy="852067"/>
          </a:xfrm>
          <a:prstGeom prst="rect">
            <a:avLst/>
          </a:prstGeom>
        </p:spPr>
      </p:pic>
    </p:spTree>
    <p:extLst>
      <p:ext uri="{BB962C8B-B14F-4D97-AF65-F5344CB8AC3E}">
        <p14:creationId xmlns:p14="http://schemas.microsoft.com/office/powerpoint/2010/main" val="39182184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626489"/>
            <a:ext cx="8229600" cy="1143000"/>
          </a:xfrm>
        </p:spPr>
        <p:txBody>
          <a:bodyPr/>
          <a:lstStyle/>
          <a:p>
            <a:r>
              <a:rPr lang="en-US" dirty="0" smtClean="0"/>
              <a:t>Backup Slides!</a:t>
            </a:r>
            <a:endParaRPr lang="en-US" dirty="0"/>
          </a:p>
        </p:txBody>
      </p:sp>
    </p:spTree>
    <p:extLst>
      <p:ext uri="{BB962C8B-B14F-4D97-AF65-F5344CB8AC3E}">
        <p14:creationId xmlns:p14="http://schemas.microsoft.com/office/powerpoint/2010/main" val="6779271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96024333"/>
              </p:ext>
            </p:extLst>
          </p:nvPr>
        </p:nvGraphicFramePr>
        <p:xfrm>
          <a:off x="1" y="1606366"/>
          <a:ext cx="9144000" cy="3970218"/>
        </p:xfrm>
        <a:graphic>
          <a:graphicData uri="http://schemas.openxmlformats.org/drawingml/2006/table">
            <a:tbl>
              <a:tblPr firstRow="1" bandRow="1">
                <a:tableStyleId>{073A0DAA-6AF3-43AB-8588-CEC1D06C72B9}</a:tableStyleId>
              </a:tblPr>
              <a:tblGrid>
                <a:gridCol w="1828800"/>
                <a:gridCol w="1828800"/>
                <a:gridCol w="1828800"/>
                <a:gridCol w="1828800"/>
                <a:gridCol w="1828800"/>
              </a:tblGrid>
              <a:tr h="661703">
                <a:tc>
                  <a:txBody>
                    <a:bodyPr/>
                    <a:lstStyle/>
                    <a:p>
                      <a:pPr algn="ctr"/>
                      <a:r>
                        <a:rPr lang="en-US" sz="2400" dirty="0" smtClean="0"/>
                        <a:t>Object</a:t>
                      </a:r>
                      <a:endParaRPr lang="en-US" sz="2400" dirty="0"/>
                    </a:p>
                  </a:txBody>
                  <a:tcPr/>
                </a:tc>
                <a:tc>
                  <a:txBody>
                    <a:bodyPr/>
                    <a:lstStyle/>
                    <a:p>
                      <a:pPr algn="ctr"/>
                      <a:r>
                        <a:rPr lang="en-US" sz="2400" dirty="0" err="1" smtClean="0"/>
                        <a:t>Fa</a:t>
                      </a:r>
                      <a:r>
                        <a:rPr lang="en-US" sz="2400" dirty="0" smtClean="0"/>
                        <a:t> (</a:t>
                      </a:r>
                      <a:r>
                        <a:rPr lang="en-US" sz="2400" dirty="0" err="1" smtClean="0"/>
                        <a:t>mol</a:t>
                      </a:r>
                      <a:r>
                        <a:rPr lang="en-US" sz="2400" dirty="0" smtClean="0"/>
                        <a:t>%)</a:t>
                      </a:r>
                      <a:endParaRPr lang="en-US" sz="2400" dirty="0"/>
                    </a:p>
                  </a:txBody>
                  <a:tcPr/>
                </a:tc>
                <a:tc>
                  <a:txBody>
                    <a:bodyPr/>
                    <a:lstStyle/>
                    <a:p>
                      <a:pPr algn="ctr"/>
                      <a:r>
                        <a:rPr lang="en-US" sz="2400" dirty="0" err="1" smtClean="0"/>
                        <a:t>Fs</a:t>
                      </a:r>
                      <a:r>
                        <a:rPr lang="en-US" sz="2400" dirty="0" smtClean="0"/>
                        <a:t> (</a:t>
                      </a:r>
                      <a:r>
                        <a:rPr lang="en-US" sz="2400" dirty="0" err="1" smtClean="0"/>
                        <a:t>mol</a:t>
                      </a:r>
                      <a:r>
                        <a:rPr lang="en-US" sz="2400" dirty="0" smtClean="0"/>
                        <a:t>%)</a:t>
                      </a:r>
                      <a:endParaRPr lang="en-US" sz="2400" dirty="0"/>
                    </a:p>
                  </a:txBody>
                  <a:tcPr/>
                </a:tc>
                <a:tc>
                  <a:txBody>
                    <a:bodyPr/>
                    <a:lstStyle/>
                    <a:p>
                      <a:pPr algn="ctr"/>
                      <a:r>
                        <a:rPr lang="en-US" sz="2400" dirty="0" err="1" smtClean="0"/>
                        <a:t>Wo</a:t>
                      </a:r>
                      <a:r>
                        <a:rPr lang="en-US" sz="2400" dirty="0" smtClean="0"/>
                        <a:t> (</a:t>
                      </a:r>
                      <a:r>
                        <a:rPr lang="en-US" sz="2400" dirty="0" err="1" smtClean="0"/>
                        <a:t>mol</a:t>
                      </a:r>
                      <a:r>
                        <a:rPr lang="en-US" sz="2400" dirty="0" smtClean="0"/>
                        <a:t>%)</a:t>
                      </a:r>
                      <a:endParaRPr lang="en-US" sz="2400" dirty="0"/>
                    </a:p>
                  </a:txBody>
                  <a:tcPr/>
                </a:tc>
                <a:tc>
                  <a:txBody>
                    <a:bodyPr/>
                    <a:lstStyle/>
                    <a:p>
                      <a:pPr algn="ctr"/>
                      <a:r>
                        <a:rPr lang="en-US" sz="2400" dirty="0" err="1" smtClean="0"/>
                        <a:t>ol</a:t>
                      </a:r>
                      <a:r>
                        <a:rPr lang="en-US" sz="2400" dirty="0" smtClean="0"/>
                        <a:t>(</a:t>
                      </a:r>
                      <a:r>
                        <a:rPr lang="en-US" sz="2400" dirty="0" err="1" smtClean="0"/>
                        <a:t>ol+px</a:t>
                      </a:r>
                      <a:r>
                        <a:rPr lang="en-US" sz="2400" dirty="0" smtClean="0"/>
                        <a:t>)</a:t>
                      </a:r>
                      <a:endParaRPr lang="en-US" sz="2400" dirty="0"/>
                    </a:p>
                  </a:txBody>
                  <a:tcPr/>
                </a:tc>
              </a:tr>
              <a:tr h="661703">
                <a:tc>
                  <a:txBody>
                    <a:bodyPr/>
                    <a:lstStyle/>
                    <a:p>
                      <a:pPr algn="ctr"/>
                      <a:r>
                        <a:rPr lang="en-US" sz="2400" dirty="0" smtClean="0"/>
                        <a:t>Nikonov</a:t>
                      </a:r>
                      <a:endParaRPr lang="en-US" sz="2400" dirty="0"/>
                    </a:p>
                  </a:txBody>
                  <a:tcPr/>
                </a:tc>
                <a:tc>
                  <a:txBody>
                    <a:bodyPr/>
                    <a:lstStyle/>
                    <a:p>
                      <a:pPr algn="ctr"/>
                      <a:r>
                        <a:rPr lang="en-US" sz="2400" dirty="0" smtClean="0"/>
                        <a:t>---</a:t>
                      </a: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hr-HR" sz="2400" kern="1200" dirty="0" smtClean="0">
                          <a:solidFill>
                            <a:schemeClr val="dk1"/>
                          </a:solidFill>
                          <a:effectLst/>
                          <a:latin typeface="+mn-lt"/>
                          <a:ea typeface="+mn-ea"/>
                          <a:cs typeface="+mn-cs"/>
                        </a:rPr>
                        <a:t>27.7 ± 3.3 </a:t>
                      </a:r>
                      <a:endParaRPr lang="hr-HR" sz="2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hr-HR" sz="2400" kern="1200" dirty="0" smtClean="0">
                          <a:solidFill>
                            <a:schemeClr val="dk1"/>
                          </a:solidFill>
                          <a:effectLst/>
                          <a:latin typeface="+mn-lt"/>
                          <a:ea typeface="+mn-ea"/>
                          <a:cs typeface="+mn-cs"/>
                        </a:rPr>
                        <a:t>3.9 ± 1.1 </a:t>
                      </a:r>
                      <a:endParaRPr lang="hr-HR" sz="2400" dirty="0" smtClean="0"/>
                    </a:p>
                  </a:txBody>
                  <a:tcPr/>
                </a:tc>
                <a:tc>
                  <a:txBody>
                    <a:bodyPr/>
                    <a:lstStyle/>
                    <a:p>
                      <a:pPr algn="ctr"/>
                      <a:endParaRPr lang="en-US" sz="2400"/>
                    </a:p>
                  </a:txBody>
                  <a:tcPr/>
                </a:tc>
              </a:tr>
              <a:tr h="661703">
                <a:tc>
                  <a:txBody>
                    <a:bodyPr/>
                    <a:lstStyle/>
                    <a:p>
                      <a:pPr algn="ctr"/>
                      <a:r>
                        <a:rPr lang="en-US" sz="2400" dirty="0" smtClean="0"/>
                        <a:t>Ragazza</a:t>
                      </a: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16.9 </a:t>
                      </a:r>
                      <a:r>
                        <a:rPr lang="en-US" sz="2400" kern="1200" dirty="0" smtClean="0">
                          <a:solidFill>
                            <a:schemeClr val="dk1"/>
                          </a:solidFill>
                          <a:effectLst/>
                          <a:latin typeface="+mn-lt"/>
                          <a:ea typeface="+mn-ea"/>
                          <a:cs typeface="+mn-cs"/>
                        </a:rPr>
                        <a:t>± 1.3</a:t>
                      </a:r>
                      <a:endParaRPr lang="en-US" sz="2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b-NO" sz="2400" kern="1200" dirty="0" smtClean="0">
                          <a:solidFill>
                            <a:schemeClr val="dk1"/>
                          </a:solidFill>
                          <a:effectLst/>
                          <a:latin typeface="+mn-lt"/>
                          <a:ea typeface="+mn-ea"/>
                          <a:cs typeface="+mn-cs"/>
                        </a:rPr>
                        <a:t>15.1 ± 1.4 </a:t>
                      </a:r>
                      <a:endParaRPr lang="nb-NO" sz="2400" dirty="0" smtClean="0"/>
                    </a:p>
                  </a:txBody>
                  <a:tcPr/>
                </a:tc>
                <a:tc>
                  <a:txBody>
                    <a:bodyPr/>
                    <a:lstStyle/>
                    <a:p>
                      <a:pPr algn="ctr"/>
                      <a:endParaRPr lang="en-US" sz="240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b-NO" sz="2400" kern="1200" dirty="0" smtClean="0">
                          <a:solidFill>
                            <a:schemeClr val="dk1"/>
                          </a:solidFill>
                          <a:effectLst/>
                          <a:latin typeface="+mn-lt"/>
                          <a:ea typeface="+mn-ea"/>
                          <a:cs typeface="+mn-cs"/>
                        </a:rPr>
                        <a:t>0.57 ± 0.03 </a:t>
                      </a:r>
                      <a:endParaRPr lang="nb-NO" sz="2400" dirty="0" smtClean="0"/>
                    </a:p>
                  </a:txBody>
                  <a:tcPr/>
                </a:tc>
              </a:tr>
              <a:tr h="661703">
                <a:tc>
                  <a:txBody>
                    <a:bodyPr/>
                    <a:lstStyle/>
                    <a:p>
                      <a:pPr algn="ctr"/>
                      <a:r>
                        <a:rPr lang="en-US" sz="2400" dirty="0" smtClean="0"/>
                        <a:t>Immo</a:t>
                      </a:r>
                      <a:endParaRPr lang="en-US" sz="2400" dirty="0"/>
                    </a:p>
                  </a:txBody>
                  <a:tcPr/>
                </a:tc>
                <a:tc>
                  <a:txBody>
                    <a:bodyPr/>
                    <a:lstStyle/>
                    <a:p>
                      <a:pPr algn="ctr"/>
                      <a:endParaRPr lang="en-US" sz="240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hr-HR" sz="2400" kern="1200" dirty="0" smtClean="0">
                          <a:solidFill>
                            <a:schemeClr val="dk1"/>
                          </a:solidFill>
                          <a:effectLst/>
                          <a:latin typeface="+mn-lt"/>
                          <a:ea typeface="+mn-ea"/>
                          <a:cs typeface="+mn-cs"/>
                        </a:rPr>
                        <a:t>37.9 ± 3.3 </a:t>
                      </a:r>
                      <a:endParaRPr lang="hr-HR" sz="2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b-NO" sz="2400" kern="1200" dirty="0" smtClean="0">
                          <a:solidFill>
                            <a:schemeClr val="dk1"/>
                          </a:solidFill>
                          <a:effectLst/>
                          <a:latin typeface="+mn-lt"/>
                          <a:ea typeface="+mn-ea"/>
                          <a:cs typeface="+mn-cs"/>
                        </a:rPr>
                        <a:t>7. 9 ± 1.1 </a:t>
                      </a:r>
                      <a:endParaRPr lang="nb-NO" sz="2400" dirty="0" smtClean="0"/>
                    </a:p>
                  </a:txBody>
                  <a:tcPr/>
                </a:tc>
                <a:tc>
                  <a:txBody>
                    <a:bodyPr/>
                    <a:lstStyle/>
                    <a:p>
                      <a:pPr algn="ctr"/>
                      <a:endParaRPr lang="en-US" sz="2400"/>
                    </a:p>
                  </a:txBody>
                  <a:tcPr/>
                </a:tc>
              </a:tr>
              <a:tr h="661703">
                <a:tc>
                  <a:txBody>
                    <a:bodyPr/>
                    <a:lstStyle/>
                    <a:p>
                      <a:pPr algn="ctr"/>
                      <a:r>
                        <a:rPr lang="en-US" sz="2400" dirty="0" smtClean="0"/>
                        <a:t>Heidi</a:t>
                      </a: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hr-HR" sz="2400" kern="1200" dirty="0" smtClean="0">
                          <a:solidFill>
                            <a:schemeClr val="dk1"/>
                          </a:solidFill>
                          <a:effectLst/>
                          <a:latin typeface="+mn-lt"/>
                          <a:ea typeface="+mn-ea"/>
                          <a:cs typeface="+mn-cs"/>
                        </a:rPr>
                        <a:t>16.9 ± 1.3 </a:t>
                      </a:r>
                      <a:endParaRPr lang="hr-HR" sz="2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b-NO" sz="2400" kern="1200" dirty="0" smtClean="0">
                          <a:solidFill>
                            <a:schemeClr val="dk1"/>
                          </a:solidFill>
                          <a:effectLst/>
                          <a:latin typeface="+mn-lt"/>
                          <a:ea typeface="+mn-ea"/>
                          <a:cs typeface="+mn-cs"/>
                        </a:rPr>
                        <a:t>15.1 ± 1.4 </a:t>
                      </a:r>
                      <a:endParaRPr lang="nb-NO" sz="2400" dirty="0" smtClean="0"/>
                    </a:p>
                  </a:txBody>
                  <a:tcPr/>
                </a:tc>
                <a:tc>
                  <a:txBody>
                    <a:bodyPr/>
                    <a:lstStyle/>
                    <a:p>
                      <a:pPr algn="ctr"/>
                      <a:endParaRPr lang="en-US" sz="240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b-NO" sz="2400" kern="1200" dirty="0" smtClean="0">
                          <a:solidFill>
                            <a:schemeClr val="dk1"/>
                          </a:solidFill>
                          <a:effectLst/>
                          <a:latin typeface="+mn-lt"/>
                          <a:ea typeface="+mn-ea"/>
                          <a:cs typeface="+mn-cs"/>
                        </a:rPr>
                        <a:t>0.52 ± 0.03 </a:t>
                      </a:r>
                      <a:endParaRPr lang="nb-NO" sz="2400" dirty="0" smtClean="0"/>
                    </a:p>
                  </a:txBody>
                  <a:tcPr/>
                </a:tc>
              </a:tr>
              <a:tr h="661703">
                <a:tc>
                  <a:txBody>
                    <a:bodyPr/>
                    <a:lstStyle/>
                    <a:p>
                      <a:pPr algn="ctr"/>
                      <a:r>
                        <a:rPr lang="en-US" sz="2400" dirty="0" smtClean="0"/>
                        <a:t>Plovdiv</a:t>
                      </a:r>
                      <a:endParaRPr lang="en-US" sz="2400" dirty="0"/>
                    </a:p>
                  </a:txBody>
                  <a:tcPr/>
                </a:tc>
                <a:tc>
                  <a:txBody>
                    <a:bodyPr/>
                    <a:lstStyle/>
                    <a:p>
                      <a:pPr algn="ctr"/>
                      <a:endParaRPr lang="en-US" sz="240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hr-HR" sz="2400" kern="1200" dirty="0" smtClean="0">
                          <a:solidFill>
                            <a:schemeClr val="dk1"/>
                          </a:solidFill>
                          <a:effectLst/>
                          <a:latin typeface="+mn-lt"/>
                          <a:ea typeface="+mn-ea"/>
                          <a:cs typeface="+mn-cs"/>
                        </a:rPr>
                        <a:t>37.9 ± 3.3 </a:t>
                      </a:r>
                      <a:endParaRPr lang="hr-HR" sz="2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b-NO" sz="2400" kern="1200" dirty="0" smtClean="0">
                          <a:solidFill>
                            <a:schemeClr val="dk1"/>
                          </a:solidFill>
                          <a:effectLst/>
                          <a:latin typeface="+mn-lt"/>
                          <a:ea typeface="+mn-ea"/>
                          <a:cs typeface="+mn-cs"/>
                        </a:rPr>
                        <a:t>7.9 ± 1.1 </a:t>
                      </a:r>
                      <a:endParaRPr lang="nb-NO" sz="2400" dirty="0" smtClean="0"/>
                    </a:p>
                  </a:txBody>
                  <a:tcPr/>
                </a:tc>
                <a:tc>
                  <a:txBody>
                    <a:bodyPr/>
                    <a:lstStyle/>
                    <a:p>
                      <a:pPr algn="ctr"/>
                      <a:endParaRPr lang="en-US" sz="2400" dirty="0"/>
                    </a:p>
                  </a:txBody>
                  <a:tcPr/>
                </a:tc>
              </a:tr>
            </a:tbl>
          </a:graphicData>
        </a:graphic>
      </p:graphicFrame>
      <p:sp>
        <p:nvSpPr>
          <p:cNvPr id="4" name="Title 1"/>
          <p:cNvSpPr txBox="1">
            <a:spLocks/>
          </p:cNvSpPr>
          <p:nvPr/>
        </p:nvSpPr>
        <p:spPr>
          <a:xfrm>
            <a:off x="457200" y="274638"/>
            <a:ext cx="822960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Olivine and Pyroxene</a:t>
            </a:r>
            <a:endParaRPr lang="en-US" dirty="0"/>
          </a:p>
        </p:txBody>
      </p:sp>
    </p:spTree>
    <p:extLst>
      <p:ext uri="{BB962C8B-B14F-4D97-AF65-F5344CB8AC3E}">
        <p14:creationId xmlns:p14="http://schemas.microsoft.com/office/powerpoint/2010/main" val="20632471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9250865"/>
              </p:ext>
            </p:extLst>
          </p:nvPr>
        </p:nvGraphicFramePr>
        <p:xfrm>
          <a:off x="0" y="895650"/>
          <a:ext cx="9144000" cy="5057066"/>
        </p:xfrm>
        <a:graphic>
          <a:graphicData uri="http://schemas.openxmlformats.org/presentationml/2006/ole">
            <mc:AlternateContent xmlns:mc="http://schemas.openxmlformats.org/markup-compatibility/2006">
              <mc:Choice xmlns:v="urn:schemas-microsoft-com:vml" Requires="v">
                <p:oleObj spid="_x0000_s1052" name="Document" r:id="rId4" imgW="5626100" imgH="3111500" progId="Word.Document.12">
                  <p:embed/>
                </p:oleObj>
              </mc:Choice>
              <mc:Fallback>
                <p:oleObj name="Document" r:id="rId4" imgW="5626100" imgH="3111500" progId="Word.Document.12">
                  <p:embed/>
                  <p:pic>
                    <p:nvPicPr>
                      <p:cNvPr id="0" name=""/>
                      <p:cNvPicPr/>
                      <p:nvPr/>
                    </p:nvPicPr>
                    <p:blipFill>
                      <a:blip r:embed="rId5"/>
                      <a:stretch>
                        <a:fillRect/>
                      </a:stretch>
                    </p:blipFill>
                    <p:spPr>
                      <a:xfrm>
                        <a:off x="0" y="895650"/>
                        <a:ext cx="9144000" cy="5057066"/>
                      </a:xfrm>
                      <a:prstGeom prst="rect">
                        <a:avLst/>
                      </a:prstGeom>
                    </p:spPr>
                  </p:pic>
                </p:oleObj>
              </mc:Fallback>
            </mc:AlternateContent>
          </a:graphicData>
        </a:graphic>
      </p:graphicFrame>
    </p:spTree>
    <p:extLst>
      <p:ext uri="{BB962C8B-B14F-4D97-AF65-F5344CB8AC3E}">
        <p14:creationId xmlns:p14="http://schemas.microsoft.com/office/powerpoint/2010/main" val="2556796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39800554"/>
              </p:ext>
            </p:extLst>
          </p:nvPr>
        </p:nvGraphicFramePr>
        <p:xfrm>
          <a:off x="137350" y="2436876"/>
          <a:ext cx="8897106" cy="2059330"/>
        </p:xfrm>
        <a:graphic>
          <a:graphicData uri="http://schemas.openxmlformats.org/presentationml/2006/ole">
            <mc:AlternateContent xmlns:mc="http://schemas.openxmlformats.org/markup-compatibility/2006">
              <mc:Choice xmlns:v="urn:schemas-microsoft-com:vml" Requires="v">
                <p:oleObj spid="_x0000_s2073" name="Document" r:id="rId4" imgW="5651500" imgH="1308100" progId="Word.Document.12">
                  <p:embed/>
                </p:oleObj>
              </mc:Choice>
              <mc:Fallback>
                <p:oleObj name="Document" r:id="rId4" imgW="5651500" imgH="1308100" progId="Word.Document.12">
                  <p:embed/>
                  <p:pic>
                    <p:nvPicPr>
                      <p:cNvPr id="0" name=""/>
                      <p:cNvPicPr/>
                      <p:nvPr/>
                    </p:nvPicPr>
                    <p:blipFill>
                      <a:blip r:embed="rId5"/>
                      <a:stretch>
                        <a:fillRect/>
                      </a:stretch>
                    </p:blipFill>
                    <p:spPr>
                      <a:xfrm>
                        <a:off x="137350" y="2436876"/>
                        <a:ext cx="8897106" cy="2059330"/>
                      </a:xfrm>
                      <a:prstGeom prst="rect">
                        <a:avLst/>
                      </a:prstGeom>
                    </p:spPr>
                  </p:pic>
                </p:oleObj>
              </mc:Fallback>
            </mc:AlternateContent>
          </a:graphicData>
        </a:graphic>
      </p:graphicFrame>
    </p:spTree>
    <p:extLst>
      <p:ext uri="{BB962C8B-B14F-4D97-AF65-F5344CB8AC3E}">
        <p14:creationId xmlns:p14="http://schemas.microsoft.com/office/powerpoint/2010/main" val="151141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4 at 2.14.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0"/>
            <a:ext cx="9144000" cy="6334755"/>
          </a:xfrm>
          <a:prstGeom prst="rect">
            <a:avLst/>
          </a:prstGeom>
        </p:spPr>
      </p:pic>
    </p:spTree>
    <p:extLst>
      <p:ext uri="{BB962C8B-B14F-4D97-AF65-F5344CB8AC3E}">
        <p14:creationId xmlns:p14="http://schemas.microsoft.com/office/powerpoint/2010/main" val="2089113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Gefion Family</a:t>
            </a:r>
            <a:endParaRPr lang="en-US" dirty="0"/>
          </a:p>
        </p:txBody>
      </p:sp>
      <p:sp>
        <p:nvSpPr>
          <p:cNvPr id="4" name="Content Placeholder 3"/>
          <p:cNvSpPr>
            <a:spLocks noGrp="1"/>
          </p:cNvSpPr>
          <p:nvPr>
            <p:ph sz="half" idx="2"/>
          </p:nvPr>
        </p:nvSpPr>
        <p:spPr>
          <a:xfrm>
            <a:off x="99120" y="1417638"/>
            <a:ext cx="4038600" cy="5027312"/>
          </a:xfrm>
        </p:spPr>
        <p:txBody>
          <a:bodyPr>
            <a:noAutofit/>
          </a:bodyPr>
          <a:lstStyle/>
          <a:p>
            <a:pPr>
              <a:spcAft>
                <a:spcPts val="600"/>
              </a:spcAft>
            </a:pPr>
            <a:r>
              <a:rPr lang="en-US" sz="2600" dirty="0" smtClean="0"/>
              <a:t>Proposed source </a:t>
            </a:r>
            <a:r>
              <a:rPr lang="en-US" sz="2600" dirty="0"/>
              <a:t>of the L-chondrite meteorites </a:t>
            </a:r>
            <a:r>
              <a:rPr lang="en-US" sz="2600" dirty="0" smtClean="0"/>
              <a:t>by </a:t>
            </a:r>
            <a:r>
              <a:rPr lang="en-US" sz="2600" dirty="0"/>
              <a:t>various authors, Vernazza (2014) and </a:t>
            </a:r>
            <a:r>
              <a:rPr lang="en-US" sz="2600" dirty="0" err="1"/>
              <a:t>Nesvorny</a:t>
            </a:r>
            <a:r>
              <a:rPr lang="en-US" sz="2600" dirty="0"/>
              <a:t> (2009</a:t>
            </a:r>
            <a:r>
              <a:rPr lang="en-US" sz="2600" dirty="0" smtClean="0"/>
              <a:t>). </a:t>
            </a:r>
          </a:p>
          <a:p>
            <a:pPr>
              <a:spcAft>
                <a:spcPts val="600"/>
              </a:spcAft>
            </a:pPr>
            <a:r>
              <a:rPr lang="en-US" sz="2600" dirty="0"/>
              <a:t>The </a:t>
            </a:r>
            <a:r>
              <a:rPr lang="en-US" sz="2600" dirty="0" smtClean="0"/>
              <a:t>family </a:t>
            </a:r>
            <a:r>
              <a:rPr lang="en-US" sz="2600" dirty="0"/>
              <a:t>lies close to the 5:2 mean </a:t>
            </a:r>
            <a:r>
              <a:rPr lang="en-US" sz="2600" dirty="0" smtClean="0"/>
              <a:t>motion resonance </a:t>
            </a:r>
            <a:r>
              <a:rPr lang="en-US" sz="2600" dirty="0"/>
              <a:t>with Jupiter, given the </a:t>
            </a:r>
            <a:r>
              <a:rPr lang="en-US" sz="2600" dirty="0" err="1"/>
              <a:t>semimajor</a:t>
            </a:r>
            <a:r>
              <a:rPr lang="en-US" sz="2600" dirty="0"/>
              <a:t> axis range of 2.7-2.82 AU (</a:t>
            </a:r>
            <a:r>
              <a:rPr lang="en-US" sz="2600" dirty="0" err="1" smtClean="0"/>
              <a:t>Nesvorny</a:t>
            </a:r>
            <a:r>
              <a:rPr lang="en-US" sz="2600" dirty="0" smtClean="0"/>
              <a:t>, 2009).</a:t>
            </a:r>
            <a:endParaRPr lang="en-US" sz="2600" dirty="0"/>
          </a:p>
        </p:txBody>
      </p:sp>
      <p:pic>
        <p:nvPicPr>
          <p:cNvPr id="5" name="Picture 4" descr="Gefion_famil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442" y="1417639"/>
            <a:ext cx="4896938" cy="4574880"/>
          </a:xfrm>
          <a:prstGeom prst="rect">
            <a:avLst/>
          </a:prstGeom>
        </p:spPr>
      </p:pic>
    </p:spTree>
    <p:extLst>
      <p:ext uri="{BB962C8B-B14F-4D97-AF65-F5344CB8AC3E}">
        <p14:creationId xmlns:p14="http://schemas.microsoft.com/office/powerpoint/2010/main" val="13734738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A1A">
            <a:alpha val="32000"/>
          </a:srgbClr>
        </a:solidFill>
        <a:effectLst/>
      </p:bgPr>
    </p:bg>
    <p:spTree>
      <p:nvGrpSpPr>
        <p:cNvPr id="1" name=""/>
        <p:cNvGrpSpPr/>
        <p:nvPr/>
      </p:nvGrpSpPr>
      <p:grpSpPr>
        <a:xfrm>
          <a:off x="0" y="0"/>
          <a:ext cx="0" cy="0"/>
          <a:chOff x="0" y="0"/>
          <a:chExt cx="0" cy="0"/>
        </a:xfrm>
      </p:grpSpPr>
      <p:pic>
        <p:nvPicPr>
          <p:cNvPr id="2" name="Picture 1" descr="Screen Shot 2017-02-08 at 8.39.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61" y="130667"/>
            <a:ext cx="7016964" cy="6727333"/>
          </a:xfrm>
          <a:prstGeom prst="rect">
            <a:avLst/>
          </a:prstGeom>
        </p:spPr>
      </p:pic>
    </p:spTree>
    <p:extLst>
      <p:ext uri="{BB962C8B-B14F-4D97-AF65-F5344CB8AC3E}">
        <p14:creationId xmlns:p14="http://schemas.microsoft.com/office/powerpoint/2010/main" val="1857844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705"/>
            <a:ext cx="8229600" cy="1143000"/>
          </a:xfrm>
        </p:spPr>
        <p:txBody>
          <a:bodyPr/>
          <a:lstStyle/>
          <a:p>
            <a:r>
              <a:rPr lang="en-US" dirty="0" smtClean="0"/>
              <a:t>Observational Campaign</a:t>
            </a:r>
            <a:endParaRPr lang="en-US" dirty="0"/>
          </a:p>
        </p:txBody>
      </p:sp>
      <p:sp>
        <p:nvSpPr>
          <p:cNvPr id="3" name="Content Placeholder 2"/>
          <p:cNvSpPr>
            <a:spLocks noGrp="1"/>
          </p:cNvSpPr>
          <p:nvPr>
            <p:ph idx="1"/>
          </p:nvPr>
        </p:nvSpPr>
        <p:spPr>
          <a:xfrm>
            <a:off x="457199" y="1211705"/>
            <a:ext cx="4603985" cy="5064066"/>
          </a:xfrm>
        </p:spPr>
        <p:txBody>
          <a:bodyPr>
            <a:noAutofit/>
          </a:bodyPr>
          <a:lstStyle/>
          <a:p>
            <a:r>
              <a:rPr lang="en-US" sz="2400" dirty="0" smtClean="0"/>
              <a:t>Started an observational asteroid (S-type) campaign to collect near</a:t>
            </a:r>
            <a:r>
              <a:rPr lang="en-US" sz="2400" dirty="0"/>
              <a:t>-infrared (NIR) spectra (0.7-2.5 </a:t>
            </a:r>
            <a:r>
              <a:rPr lang="en-US" sz="2400" dirty="0">
                <a:sym typeface="Symbol"/>
              </a:rPr>
              <a:t></a:t>
            </a:r>
            <a:r>
              <a:rPr lang="en-US" sz="2400" dirty="0"/>
              <a:t>m)</a:t>
            </a:r>
            <a:r>
              <a:rPr lang="en-US" sz="2400" dirty="0" smtClean="0">
                <a:effectLst/>
              </a:rPr>
              <a:t> of Gefion asteroids using the </a:t>
            </a:r>
            <a:r>
              <a:rPr lang="en-US" sz="2400" dirty="0" smtClean="0"/>
              <a:t>NASA IRTF on </a:t>
            </a:r>
            <a:r>
              <a:rPr lang="en-US" sz="2400" dirty="0"/>
              <a:t>Mauna Kea, Hawaii</a:t>
            </a:r>
            <a:r>
              <a:rPr lang="en-US" sz="2400" dirty="0" smtClean="0">
                <a:effectLst/>
              </a:rPr>
              <a:t> in 2014. </a:t>
            </a:r>
          </a:p>
          <a:p>
            <a:pPr algn="just"/>
            <a:r>
              <a:rPr lang="en-US" sz="2400" dirty="0" smtClean="0">
                <a:effectLst/>
              </a:rPr>
              <a:t>This is still ongoing.</a:t>
            </a:r>
          </a:p>
          <a:p>
            <a:pPr algn="just"/>
            <a:r>
              <a:rPr lang="en-US" sz="2400" dirty="0" smtClean="0"/>
              <a:t>Here I will present results from the analysis of five asteroids: </a:t>
            </a:r>
            <a:br>
              <a:rPr lang="en-US" sz="2400" dirty="0" smtClean="0"/>
            </a:br>
            <a:r>
              <a:rPr lang="en-US" sz="2400" b="1" dirty="0" smtClean="0"/>
              <a:t>(</a:t>
            </a:r>
            <a:r>
              <a:rPr lang="en-US" sz="2400" b="1" dirty="0"/>
              <a:t>2386) </a:t>
            </a:r>
            <a:r>
              <a:rPr lang="en-US" sz="2400" b="1" dirty="0" smtClean="0"/>
              <a:t>Nikonov </a:t>
            </a:r>
            <a:br>
              <a:rPr lang="en-US" sz="2400" b="1" dirty="0" smtClean="0"/>
            </a:br>
            <a:r>
              <a:rPr lang="en-US" sz="2400" b="1" dirty="0" smtClean="0"/>
              <a:t>(</a:t>
            </a:r>
            <a:r>
              <a:rPr lang="en-US" sz="2400" b="1" dirty="0"/>
              <a:t>1839) </a:t>
            </a:r>
            <a:r>
              <a:rPr lang="en-US" sz="2400" b="1" dirty="0" smtClean="0"/>
              <a:t>Ragazza</a:t>
            </a:r>
            <a:r>
              <a:rPr lang="en-US" sz="2400" b="1" dirty="0"/>
              <a:t/>
            </a:r>
            <a:br>
              <a:rPr lang="en-US" sz="2400" b="1" dirty="0"/>
            </a:br>
            <a:r>
              <a:rPr lang="en-US" sz="2400" b="1" dirty="0" smtClean="0"/>
              <a:t>(</a:t>
            </a:r>
            <a:r>
              <a:rPr lang="en-US" sz="2400" b="1" dirty="0"/>
              <a:t>2373) </a:t>
            </a:r>
            <a:r>
              <a:rPr lang="en-US" sz="2400" b="1" dirty="0" smtClean="0"/>
              <a:t>Immo</a:t>
            </a:r>
            <a:br>
              <a:rPr lang="en-US" sz="2400" b="1" dirty="0" smtClean="0"/>
            </a:br>
            <a:r>
              <a:rPr lang="en-US" sz="2400" b="1" dirty="0" smtClean="0"/>
              <a:t>(</a:t>
            </a:r>
            <a:r>
              <a:rPr lang="en-US" sz="2400" b="1" dirty="0"/>
              <a:t>2521) </a:t>
            </a:r>
            <a:r>
              <a:rPr lang="en-US" sz="2400" b="1" dirty="0" smtClean="0"/>
              <a:t>Heidi</a:t>
            </a:r>
            <a:br>
              <a:rPr lang="en-US" sz="2400" b="1" dirty="0" smtClean="0"/>
            </a:br>
            <a:r>
              <a:rPr lang="en-US" sz="2400" b="1" dirty="0" smtClean="0"/>
              <a:t>(</a:t>
            </a:r>
            <a:r>
              <a:rPr lang="en-US" sz="2400" b="1" dirty="0"/>
              <a:t>3860) Plovdiv</a:t>
            </a:r>
            <a:r>
              <a:rPr lang="en-US" sz="2400" b="1" dirty="0" smtClean="0">
                <a:effectLst/>
              </a:rPr>
              <a:t> </a:t>
            </a:r>
            <a:endParaRPr lang="en-US" sz="2400" b="1" dirty="0"/>
          </a:p>
        </p:txBody>
      </p:sp>
      <p:pic>
        <p:nvPicPr>
          <p:cNvPr id="4" name="Picture 3" descr="irtf_connelley.jpg"/>
          <p:cNvPicPr>
            <a:picLocks noChangeAspect="1"/>
          </p:cNvPicPr>
          <p:nvPr/>
        </p:nvPicPr>
        <p:blipFill rotWithShape="1">
          <a:blip r:embed="rId2">
            <a:extLst>
              <a:ext uri="{28A0092B-C50C-407E-A947-70E740481C1C}">
                <a14:useLocalDpi xmlns:a14="http://schemas.microsoft.com/office/drawing/2010/main" val="0"/>
              </a:ext>
            </a:extLst>
          </a:blip>
          <a:srcRect l="25839" r="18292"/>
          <a:stretch/>
        </p:blipFill>
        <p:spPr>
          <a:xfrm>
            <a:off x="5247057" y="1351786"/>
            <a:ext cx="3439743" cy="4104510"/>
          </a:xfrm>
          <a:prstGeom prst="rect">
            <a:avLst/>
          </a:prstGeom>
        </p:spPr>
      </p:pic>
      <p:sp>
        <p:nvSpPr>
          <p:cNvPr id="5" name="TextBox 4"/>
          <p:cNvSpPr txBox="1"/>
          <p:nvPr/>
        </p:nvSpPr>
        <p:spPr>
          <a:xfrm>
            <a:off x="6208889" y="1490132"/>
            <a:ext cx="1646297" cy="461665"/>
          </a:xfrm>
          <a:prstGeom prst="rect">
            <a:avLst/>
          </a:prstGeom>
          <a:noFill/>
        </p:spPr>
        <p:txBody>
          <a:bodyPr wrap="square" rtlCol="0">
            <a:spAutoFit/>
          </a:bodyPr>
          <a:lstStyle/>
          <a:p>
            <a:r>
              <a:rPr lang="en-US" sz="2400" dirty="0" smtClean="0">
                <a:solidFill>
                  <a:schemeClr val="bg1"/>
                </a:solidFill>
              </a:rPr>
              <a:t>NASA IRTF</a:t>
            </a:r>
            <a:endParaRPr lang="en-US" sz="2400" dirty="0">
              <a:solidFill>
                <a:schemeClr val="bg1"/>
              </a:solidFill>
            </a:endParaRPr>
          </a:p>
        </p:txBody>
      </p:sp>
    </p:spTree>
    <p:extLst>
      <p:ext uri="{BB962C8B-B14F-4D97-AF65-F5344CB8AC3E}">
        <p14:creationId xmlns:p14="http://schemas.microsoft.com/office/powerpoint/2010/main" val="30543959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Reduction</a:t>
            </a:r>
            <a:endParaRPr lang="en-US" dirty="0"/>
          </a:p>
        </p:txBody>
      </p:sp>
      <p:sp>
        <p:nvSpPr>
          <p:cNvPr id="3" name="Content Placeholder 2"/>
          <p:cNvSpPr>
            <a:spLocks noGrp="1"/>
          </p:cNvSpPr>
          <p:nvPr>
            <p:ph sz="half" idx="1"/>
          </p:nvPr>
        </p:nvSpPr>
        <p:spPr>
          <a:xfrm>
            <a:off x="457199" y="1600200"/>
            <a:ext cx="7717837" cy="4525963"/>
          </a:xfrm>
        </p:spPr>
        <p:txBody>
          <a:bodyPr>
            <a:normAutofit/>
          </a:bodyPr>
          <a:lstStyle/>
          <a:p>
            <a:pPr algn="just">
              <a:spcAft>
                <a:spcPts val="600"/>
              </a:spcAft>
            </a:pPr>
            <a:r>
              <a:rPr lang="en-US" dirty="0" smtClean="0"/>
              <a:t>The spectral data were reduced using </a:t>
            </a:r>
            <a:r>
              <a:rPr lang="en-US" dirty="0" err="1" smtClean="0"/>
              <a:t>SpeXtool</a:t>
            </a:r>
            <a:r>
              <a:rPr lang="en-US" dirty="0" smtClean="0"/>
              <a:t>, an IDL</a:t>
            </a:r>
            <a:r>
              <a:rPr lang="en-US" dirty="0"/>
              <a:t>-</a:t>
            </a:r>
            <a:r>
              <a:rPr lang="en-US" dirty="0" smtClean="0"/>
              <a:t>based data reduction software package provided by the NASA IRTF. </a:t>
            </a:r>
          </a:p>
          <a:p>
            <a:pPr algn="just">
              <a:spcAft>
                <a:spcPts val="600"/>
              </a:spcAft>
            </a:pPr>
            <a:endParaRPr lang="en-US" dirty="0" smtClean="0">
              <a:effectLst/>
            </a:endParaRPr>
          </a:p>
          <a:p>
            <a:pPr algn="just">
              <a:spcAft>
                <a:spcPts val="600"/>
              </a:spcAft>
            </a:pPr>
            <a:r>
              <a:rPr lang="en-US" dirty="0"/>
              <a:t>Spectral band parameters including Band center, and the Band Area Ratio (BAR) were measured using a Python code following the protocols described </a:t>
            </a:r>
            <a:r>
              <a:rPr lang="en-US" dirty="0" smtClean="0"/>
              <a:t>by Cloutis et al (1986).</a:t>
            </a:r>
          </a:p>
          <a:p>
            <a:pPr marL="0" indent="0">
              <a:buNone/>
            </a:pPr>
            <a:endParaRPr lang="en-US" dirty="0"/>
          </a:p>
        </p:txBody>
      </p:sp>
    </p:spTree>
    <p:extLst>
      <p:ext uri="{BB962C8B-B14F-4D97-AF65-F5344CB8AC3E}">
        <p14:creationId xmlns:p14="http://schemas.microsoft.com/office/powerpoint/2010/main" val="41253512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l_asteroids_spectra_plot.png"/>
          <p:cNvPicPr>
            <a:picLocks noChangeAspect="1"/>
          </p:cNvPicPr>
          <p:nvPr/>
        </p:nvPicPr>
        <p:blipFill rotWithShape="1">
          <a:blip r:embed="rId3">
            <a:extLst>
              <a:ext uri="{28A0092B-C50C-407E-A947-70E740481C1C}">
                <a14:useLocalDpi xmlns:a14="http://schemas.microsoft.com/office/drawing/2010/main" val="0"/>
              </a:ext>
            </a:extLst>
          </a:blip>
          <a:srcRect l="3963" t="8482" r="8226"/>
          <a:stretch/>
        </p:blipFill>
        <p:spPr>
          <a:xfrm>
            <a:off x="837259" y="1006596"/>
            <a:ext cx="7389614" cy="5776148"/>
          </a:xfrm>
          <a:prstGeom prst="rect">
            <a:avLst/>
          </a:prstGeom>
        </p:spPr>
      </p:pic>
      <p:sp>
        <p:nvSpPr>
          <p:cNvPr id="3"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Results</a:t>
            </a:r>
            <a:endParaRPr lang="en-US" dirty="0"/>
          </a:p>
        </p:txBody>
      </p:sp>
    </p:spTree>
    <p:extLst>
      <p:ext uri="{BB962C8B-B14F-4D97-AF65-F5344CB8AC3E}">
        <p14:creationId xmlns:p14="http://schemas.microsoft.com/office/powerpoint/2010/main" val="27552998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839_Ragazz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782" y="-1"/>
            <a:ext cx="3034851" cy="2276139"/>
          </a:xfrm>
          <a:prstGeom prst="rect">
            <a:avLst/>
          </a:prstGeom>
        </p:spPr>
      </p:pic>
      <p:pic>
        <p:nvPicPr>
          <p:cNvPr id="5" name="Picture 4" descr="2373_Imm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65425"/>
            <a:ext cx="4256767" cy="3192575"/>
          </a:xfrm>
          <a:prstGeom prst="rect">
            <a:avLst/>
          </a:prstGeom>
        </p:spPr>
      </p:pic>
      <p:pic>
        <p:nvPicPr>
          <p:cNvPr id="6" name="Picture 5" descr="2386_Nikonov.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3782" y="4480336"/>
            <a:ext cx="3170218" cy="2377664"/>
          </a:xfrm>
          <a:prstGeom prst="rect">
            <a:avLst/>
          </a:prstGeom>
        </p:spPr>
      </p:pic>
      <p:pic>
        <p:nvPicPr>
          <p:cNvPr id="7" name="Picture 6" descr="2521_Heidi.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3782" y="2204198"/>
            <a:ext cx="3034851" cy="2276138"/>
          </a:xfrm>
          <a:prstGeom prst="rect">
            <a:avLst/>
          </a:prstGeom>
        </p:spPr>
      </p:pic>
      <p:pic>
        <p:nvPicPr>
          <p:cNvPr id="8" name="Picture 7" descr="3860_Nikonov.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4256767" cy="3192576"/>
          </a:xfrm>
          <a:prstGeom prst="rect">
            <a:avLst/>
          </a:prstGeom>
        </p:spPr>
      </p:pic>
    </p:spTree>
    <p:extLst>
      <p:ext uri="{BB962C8B-B14F-4D97-AF65-F5344CB8AC3E}">
        <p14:creationId xmlns:p14="http://schemas.microsoft.com/office/powerpoint/2010/main" val="12891068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71087</TotalTime>
  <Words>1470</Words>
  <Application>Microsoft Macintosh PowerPoint</Application>
  <PresentationFormat>On-screen Show (4:3)</PresentationFormat>
  <Paragraphs>133</Paragraphs>
  <Slides>26</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Document</vt:lpstr>
      <vt:lpstr>DO L-CHONDRITES COME FROM THE GEFION ASTEROID FAMILY? </vt:lpstr>
      <vt:lpstr>Asteroid-Meteorite Link</vt:lpstr>
      <vt:lpstr>PowerPoint Presentation</vt:lpstr>
      <vt:lpstr>Gefion Family</vt:lpstr>
      <vt:lpstr>PowerPoint Presentation</vt:lpstr>
      <vt:lpstr>Observational Campaign</vt:lpstr>
      <vt:lpstr>Data Reduction</vt:lpstr>
      <vt:lpstr>PowerPoint Presentation</vt:lpstr>
      <vt:lpstr>PowerPoint Presentation</vt:lpstr>
      <vt:lpstr>PowerPoint Presentation</vt:lpstr>
      <vt:lpstr>PowerPoint Presentation</vt:lpstr>
      <vt:lpstr>Results for Ragazza and Heidi</vt:lpstr>
      <vt:lpstr>PowerPoint Presentation</vt:lpstr>
      <vt:lpstr>PowerPoint Presentation</vt:lpstr>
      <vt:lpstr>Analogs for Ragazza and Heidi</vt:lpstr>
      <vt:lpstr>PowerPoint Presentation</vt:lpstr>
      <vt:lpstr>Results for Nikonov, Plovdiv and Immo</vt:lpstr>
      <vt:lpstr>Analogs for Nikonov and Plovdiv</vt:lpstr>
      <vt:lpstr>Analogs for Immo</vt:lpstr>
      <vt:lpstr>Summary</vt:lpstr>
      <vt:lpstr>Futuristic happenings</vt:lpstr>
      <vt:lpstr>Acknowledgments </vt:lpstr>
      <vt:lpstr>Backup Slides!</vt:lpstr>
      <vt:lpstr>PowerPoint Presentation</vt:lpstr>
      <vt:lpstr>PowerPoint Presentation</vt:lpstr>
      <vt:lpstr>PowerPoint Presentation</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L-CHONDRITES COME FROM THE GEFION ASTEROID FAMILY? </dc:title>
  <dc:creator>Allison M McGraw</dc:creator>
  <cp:lastModifiedBy>Allison M McGraw</cp:lastModifiedBy>
  <cp:revision>207</cp:revision>
  <dcterms:created xsi:type="dcterms:W3CDTF">2017-03-07T15:50:49Z</dcterms:created>
  <dcterms:modified xsi:type="dcterms:W3CDTF">2017-04-07T02:11:18Z</dcterms:modified>
</cp:coreProperties>
</file>